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609492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218987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82848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2437973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3047467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365696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4266453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4875946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34465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FCEBD3"/>
          </a:solidFill>
        </a:fill>
      </a:tcStyle>
    </a:wholeTbl>
    <a:band2H>
      <a:tcTxStyle/>
      <a:tcStyle>
        <a:tcBdr/>
        <a:fill>
          <a:solidFill>
            <a:srgbClr val="FDF5EA"/>
          </a:solidFill>
        </a:fill>
      </a:tcStyle>
    </a:band2H>
    <a:firstCol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381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381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CDE1FC"/>
          </a:solidFill>
        </a:fill>
      </a:tcStyle>
    </a:wholeTbl>
    <a:band2H>
      <a:tcTxStyle/>
      <a:tcStyle>
        <a:tcBdr/>
        <a:fill>
          <a:solidFill>
            <a:srgbClr val="E8F1FE"/>
          </a:solidFill>
        </a:fill>
      </a:tcStyle>
    </a:band2H>
    <a:firstCol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381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381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FBFBFC"/>
          </a:solidFill>
        </a:fill>
      </a:tcStyle>
    </a:wholeTbl>
    <a:band2H>
      <a:tcTxStyle/>
      <a:tcStyle>
        <a:tcBdr/>
        <a:fill>
          <a:solidFill>
            <a:srgbClr val="FDFDFD"/>
          </a:solidFill>
        </a:fill>
      </a:tcStyle>
    </a:band2H>
    <a:firstCol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381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381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34465"/>
        </a:fontRef>
        <a:srgbClr val="23446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A"/>
          </a:solidFill>
        </a:fill>
      </a:tcStyle>
    </a:wholeTbl>
    <a:band2H>
      <a:tcTxStyle/>
      <a:tcStyle>
        <a:tcBdr/>
        <a:fill>
          <a:solidFill>
            <a:srgbClr val="FFA000"/>
          </a:solidFill>
        </a:fill>
      </a:tcStyle>
    </a:band2H>
    <a:firstCol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34465"/>
        </a:fontRef>
        <a:srgbClr val="23446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4465"/>
              </a:solidFill>
              <a:prstDash val="solid"/>
              <a:round/>
            </a:ln>
          </a:top>
          <a:bottom>
            <a:ln w="25400" cap="flat">
              <a:solidFill>
                <a:srgbClr val="23446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000"/>
          </a:solidFill>
        </a:fill>
      </a:tcStyle>
    </a:lastRow>
    <a:fir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4465"/>
              </a:solidFill>
              <a:prstDash val="solid"/>
              <a:round/>
            </a:ln>
          </a:top>
          <a:bottom>
            <a:ln w="25400" cap="flat">
              <a:solidFill>
                <a:srgbClr val="23446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CBCDD2"/>
          </a:solidFill>
        </a:fill>
      </a:tcStyle>
    </a:wholeTbl>
    <a:band2H>
      <a:tcTxStyle/>
      <a:tcStyle>
        <a:tcBdr/>
        <a:fill>
          <a:solidFill>
            <a:srgbClr val="E7E8EA"/>
          </a:solidFill>
        </a:fill>
      </a:tcStyle>
    </a:band2H>
    <a:firstCol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234465"/>
          </a:solidFill>
        </a:fill>
      </a:tcStyle>
    </a:firstCol>
    <a:la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38100" cap="flat">
              <a:solidFill>
                <a:srgbClr val="FFA000"/>
              </a:solidFill>
              <a:prstDash val="solid"/>
              <a:round/>
            </a:ln>
          </a:top>
          <a:bottom>
            <a:ln w="127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234465"/>
          </a:solidFill>
        </a:fill>
      </a:tcStyle>
    </a:lastRow>
    <a:firstRow>
      <a:tcTxStyle b="on" i="off">
        <a:fontRef idx="major">
          <a:srgbClr val="FFA000"/>
        </a:fontRef>
        <a:srgbClr val="FFA000"/>
      </a:tcTxStyle>
      <a:tcStyle>
        <a:tcBdr>
          <a:left>
            <a:ln w="12700" cap="flat">
              <a:solidFill>
                <a:srgbClr val="FFA000"/>
              </a:solidFill>
              <a:prstDash val="solid"/>
              <a:round/>
            </a:ln>
          </a:left>
          <a:right>
            <a:ln w="12700" cap="flat">
              <a:solidFill>
                <a:srgbClr val="FFA000"/>
              </a:solidFill>
              <a:prstDash val="solid"/>
              <a:round/>
            </a:ln>
          </a:right>
          <a:top>
            <a:ln w="12700" cap="flat">
              <a:solidFill>
                <a:srgbClr val="FFA000"/>
              </a:solidFill>
              <a:prstDash val="solid"/>
              <a:round/>
            </a:ln>
          </a:top>
          <a:bottom>
            <a:ln w="38100" cap="flat">
              <a:solidFill>
                <a:srgbClr val="FFA000"/>
              </a:solidFill>
              <a:prstDash val="solid"/>
              <a:round/>
            </a:ln>
          </a:bottom>
          <a:insideH>
            <a:ln w="12700" cap="flat">
              <a:solidFill>
                <a:srgbClr val="FFA000"/>
              </a:solidFill>
              <a:prstDash val="solid"/>
              <a:round/>
            </a:ln>
          </a:insideH>
          <a:insideV>
            <a:ln w="12700" cap="flat">
              <a:solidFill>
                <a:srgbClr val="FFA000"/>
              </a:solidFill>
              <a:prstDash val="solid"/>
              <a:round/>
            </a:ln>
          </a:insideV>
        </a:tcBdr>
        <a:fill>
          <a:solidFill>
            <a:srgbClr val="23446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234465"/>
              </a:solidFill>
              <a:prstDash val="solid"/>
              <a:round/>
            </a:ln>
          </a:left>
          <a:right>
            <a:ln w="12700" cap="flat">
              <a:solidFill>
                <a:srgbClr val="234465"/>
              </a:solidFill>
              <a:prstDash val="solid"/>
              <a:round/>
            </a:ln>
          </a:right>
          <a:top>
            <a:ln w="12700" cap="flat">
              <a:solidFill>
                <a:srgbClr val="234465"/>
              </a:solidFill>
              <a:prstDash val="solid"/>
              <a:round/>
            </a:ln>
          </a:top>
          <a:bottom>
            <a:ln w="12700" cap="flat">
              <a:solidFill>
                <a:srgbClr val="234465"/>
              </a:solidFill>
              <a:prstDash val="solid"/>
              <a:round/>
            </a:ln>
          </a:bottom>
          <a:insideH>
            <a:ln w="12700" cap="flat">
              <a:solidFill>
                <a:srgbClr val="234465"/>
              </a:solidFill>
              <a:prstDash val="solid"/>
              <a:round/>
            </a:ln>
          </a:insideH>
          <a:insideV>
            <a:ln w="12700" cap="flat">
              <a:solidFill>
                <a:srgbClr val="234465"/>
              </a:solidFill>
              <a:prstDash val="solid"/>
              <a:round/>
            </a:ln>
          </a:insideV>
        </a:tcBdr>
        <a:fill>
          <a:solidFill>
            <a:srgbClr val="23446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234465"/>
              </a:solidFill>
              <a:prstDash val="solid"/>
              <a:round/>
            </a:ln>
          </a:left>
          <a:right>
            <a:ln w="12700" cap="flat">
              <a:solidFill>
                <a:srgbClr val="234465"/>
              </a:solidFill>
              <a:prstDash val="solid"/>
              <a:round/>
            </a:ln>
          </a:right>
          <a:top>
            <a:ln w="12700" cap="flat">
              <a:solidFill>
                <a:srgbClr val="234465"/>
              </a:solidFill>
              <a:prstDash val="solid"/>
              <a:round/>
            </a:ln>
          </a:top>
          <a:bottom>
            <a:ln w="12700" cap="flat">
              <a:solidFill>
                <a:srgbClr val="234465"/>
              </a:solidFill>
              <a:prstDash val="solid"/>
              <a:round/>
            </a:ln>
          </a:bottom>
          <a:insideH>
            <a:ln w="12700" cap="flat">
              <a:solidFill>
                <a:srgbClr val="234465"/>
              </a:solidFill>
              <a:prstDash val="solid"/>
              <a:round/>
            </a:ln>
          </a:insideH>
          <a:insideV>
            <a:ln w="12700" cap="flat">
              <a:solidFill>
                <a:srgbClr val="234465"/>
              </a:solidFill>
              <a:prstDash val="solid"/>
              <a:round/>
            </a:ln>
          </a:insideV>
        </a:tcBdr>
        <a:fill>
          <a:solidFill>
            <a:srgbClr val="234465">
              <a:alpha val="20000"/>
            </a:srgbClr>
          </a:solidFill>
        </a:fill>
      </a:tcStyle>
    </a:firstCol>
    <a:lastRow>
      <a:tcTxStyle b="on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234465"/>
              </a:solidFill>
              <a:prstDash val="solid"/>
              <a:round/>
            </a:ln>
          </a:left>
          <a:right>
            <a:ln w="12700" cap="flat">
              <a:solidFill>
                <a:srgbClr val="234465"/>
              </a:solidFill>
              <a:prstDash val="solid"/>
              <a:round/>
            </a:ln>
          </a:right>
          <a:top>
            <a:ln w="50800" cap="flat">
              <a:solidFill>
                <a:srgbClr val="234465"/>
              </a:solidFill>
              <a:prstDash val="solid"/>
              <a:round/>
            </a:ln>
          </a:top>
          <a:bottom>
            <a:ln w="12700" cap="flat">
              <a:solidFill>
                <a:srgbClr val="234465"/>
              </a:solidFill>
              <a:prstDash val="solid"/>
              <a:round/>
            </a:ln>
          </a:bottom>
          <a:insideH>
            <a:ln w="12700" cap="flat">
              <a:solidFill>
                <a:srgbClr val="234465"/>
              </a:solidFill>
              <a:prstDash val="solid"/>
              <a:round/>
            </a:ln>
          </a:insideH>
          <a:insideV>
            <a:ln w="12700" cap="flat">
              <a:solidFill>
                <a:srgbClr val="23446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34465"/>
        </a:fontRef>
        <a:srgbClr val="234465"/>
      </a:tcTxStyle>
      <a:tcStyle>
        <a:tcBdr>
          <a:left>
            <a:ln w="12700" cap="flat">
              <a:solidFill>
                <a:srgbClr val="234465"/>
              </a:solidFill>
              <a:prstDash val="solid"/>
              <a:round/>
            </a:ln>
          </a:left>
          <a:right>
            <a:ln w="12700" cap="flat">
              <a:solidFill>
                <a:srgbClr val="234465"/>
              </a:solidFill>
              <a:prstDash val="solid"/>
              <a:round/>
            </a:ln>
          </a:right>
          <a:top>
            <a:ln w="12700" cap="flat">
              <a:solidFill>
                <a:srgbClr val="234465"/>
              </a:solidFill>
              <a:prstDash val="solid"/>
              <a:round/>
            </a:ln>
          </a:top>
          <a:bottom>
            <a:ln w="25400" cap="flat">
              <a:solidFill>
                <a:srgbClr val="234465"/>
              </a:solidFill>
              <a:prstDash val="solid"/>
              <a:round/>
            </a:ln>
          </a:bottom>
          <a:insideH>
            <a:ln w="12700" cap="flat">
              <a:solidFill>
                <a:srgbClr val="234465"/>
              </a:solidFill>
              <a:prstDash val="solid"/>
              <a:round/>
            </a:ln>
          </a:insideH>
          <a:insideV>
            <a:ln w="12700" cap="flat">
              <a:solidFill>
                <a:srgbClr val="23446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8987" latinLnBrk="0">
      <a:defRPr sz="1600">
        <a:latin typeface="+mj-lt"/>
        <a:ea typeface="+mj-ea"/>
        <a:cs typeface="+mj-cs"/>
        <a:sym typeface="Calibri"/>
      </a:defRPr>
    </a:lvl1pPr>
    <a:lvl2pPr indent="228600" defTabSz="1218987" latinLnBrk="0">
      <a:defRPr sz="1600">
        <a:latin typeface="+mj-lt"/>
        <a:ea typeface="+mj-ea"/>
        <a:cs typeface="+mj-cs"/>
        <a:sym typeface="Calibri"/>
      </a:defRPr>
    </a:lvl2pPr>
    <a:lvl3pPr indent="457200" defTabSz="1218987" latinLnBrk="0">
      <a:defRPr sz="1600">
        <a:latin typeface="+mj-lt"/>
        <a:ea typeface="+mj-ea"/>
        <a:cs typeface="+mj-cs"/>
        <a:sym typeface="Calibri"/>
      </a:defRPr>
    </a:lvl3pPr>
    <a:lvl4pPr indent="685800" defTabSz="1218987" latinLnBrk="0">
      <a:defRPr sz="1600">
        <a:latin typeface="+mj-lt"/>
        <a:ea typeface="+mj-ea"/>
        <a:cs typeface="+mj-cs"/>
        <a:sym typeface="Calibri"/>
      </a:defRPr>
    </a:lvl4pPr>
    <a:lvl5pPr indent="914400" defTabSz="1218987" latinLnBrk="0">
      <a:defRPr sz="1600">
        <a:latin typeface="+mj-lt"/>
        <a:ea typeface="+mj-ea"/>
        <a:cs typeface="+mj-cs"/>
        <a:sym typeface="Calibri"/>
      </a:defRPr>
    </a:lvl5pPr>
    <a:lvl6pPr indent="1143000" defTabSz="1218987" latinLnBrk="0">
      <a:defRPr sz="1600">
        <a:latin typeface="+mj-lt"/>
        <a:ea typeface="+mj-ea"/>
        <a:cs typeface="+mj-cs"/>
        <a:sym typeface="Calibri"/>
      </a:defRPr>
    </a:lvl6pPr>
    <a:lvl7pPr indent="1371600" defTabSz="1218987" latinLnBrk="0">
      <a:defRPr sz="1600">
        <a:latin typeface="+mj-lt"/>
        <a:ea typeface="+mj-ea"/>
        <a:cs typeface="+mj-cs"/>
        <a:sym typeface="Calibri"/>
      </a:defRPr>
    </a:lvl7pPr>
    <a:lvl8pPr indent="1600200" defTabSz="1218987" latinLnBrk="0">
      <a:defRPr sz="1600">
        <a:latin typeface="+mj-lt"/>
        <a:ea typeface="+mj-ea"/>
        <a:cs typeface="+mj-cs"/>
        <a:sym typeface="Calibri"/>
      </a:defRPr>
    </a:lvl8pPr>
    <a:lvl9pPr indent="1828800" defTabSz="1218987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//ppt/slideLayouts/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://www.facebook.com/SoftwareUniversity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hyperlink" Target="http://forum.softuni.bg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Picture Placeholder 32"/>
          <p:cNvSpPr>
            <a:spLocks noGrp="1"/>
          </p:cNvSpPr>
          <p:nvPr>
            <p:ph type="pic" sz="quarter" idx="13"/>
          </p:nvPr>
        </p:nvSpPr>
        <p:spPr>
          <a:xfrm>
            <a:off x="656457" y="2351427"/>
            <a:ext cx="5437956" cy="23259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" name="Picture 34" descr="Picture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8348637" y="2374046"/>
            <a:ext cx="3170230" cy="343188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66686" y="1303141"/>
            <a:ext cx="10962448" cy="882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3500"/>
            </a:lvl1pPr>
            <a:lvl2pPr marL="1038799" indent="-429763" algn="ctr">
              <a:defRPr sz="3500"/>
            </a:lvl2pPr>
            <a:lvl3pPr marL="1585594" indent="-367522" algn="ctr">
              <a:defRPr sz="3500"/>
            </a:lvl3pPr>
            <a:lvl4pPr marL="2221854" indent="-394746" algn="ctr">
              <a:defRPr sz="3500"/>
            </a:lvl4pPr>
            <a:lvl5pPr marL="2862470" indent="-426326" algn="ctr">
              <a:defRPr sz="35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pic>
        <p:nvPicPr>
          <p:cNvPr id="15" name="Picture 18" descr="Picture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085" y="6057655"/>
            <a:ext cx="2105462" cy="525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459" y="6035664"/>
            <a:ext cx="629416" cy="526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2790" y="6035664"/>
            <a:ext cx="1186774" cy="52650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itolo Testo"/>
          <p:cNvSpPr txBox="1">
            <a:spLocks noGrp="1"/>
          </p:cNvSpPr>
          <p:nvPr>
            <p:ph type="title"/>
          </p:nvPr>
        </p:nvSpPr>
        <p:spPr>
          <a:xfrm>
            <a:off x="666686" y="254856"/>
            <a:ext cx="10962448" cy="882655"/>
          </a:xfrm>
          <a:prstGeom prst="rect">
            <a:avLst/>
          </a:prstGeom>
        </p:spPr>
        <p:txBody>
          <a:bodyPr/>
          <a:lstStyle>
            <a:lvl1pPr algn="ctr">
              <a:defRPr sz="4700"/>
            </a:lvl1pPr>
          </a:lstStyle>
          <a:p>
            <a:r>
              <a:t>Titolo Testo</a:t>
            </a:r>
          </a:p>
        </p:txBody>
      </p:sp>
      <p:grpSp>
        <p:nvGrpSpPr>
          <p:cNvPr id="21" name="CC-BY-NC-SA LicensePicture 4">
            <a:hlinkClick r:id="rId7"/>
          </p:cNvPr>
          <p:cNvGrpSpPr/>
          <p:nvPr/>
        </p:nvGrpSpPr>
        <p:grpSpPr>
          <a:xfrm>
            <a:off x="5150075" y="6080061"/>
            <a:ext cx="1436898" cy="502869"/>
            <a:chOff x="0" y="0"/>
            <a:chExt cx="1436896" cy="502867"/>
          </a:xfrm>
        </p:grpSpPr>
        <p:sp>
          <p:nvSpPr>
            <p:cNvPr id="19" name="Forma"/>
            <p:cNvSpPr/>
            <p:nvPr/>
          </p:nvSpPr>
          <p:spPr>
            <a:xfrm>
              <a:off x="-1" y="-1"/>
              <a:ext cx="1436898" cy="50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51"/>
                  </a:moveTo>
                  <a:lnTo>
                    <a:pt x="0" y="851"/>
                  </a:lnTo>
                  <a:cubicBezTo>
                    <a:pt x="0" y="381"/>
                    <a:pt x="133" y="0"/>
                    <a:pt x="298" y="0"/>
                  </a:cubicBezTo>
                  <a:lnTo>
                    <a:pt x="21302" y="0"/>
                  </a:lnTo>
                  <a:lnTo>
                    <a:pt x="21302" y="0"/>
                  </a:lnTo>
                  <a:cubicBezTo>
                    <a:pt x="21467" y="0"/>
                    <a:pt x="21600" y="381"/>
                    <a:pt x="21600" y="851"/>
                  </a:cubicBezTo>
                  <a:lnTo>
                    <a:pt x="21600" y="20749"/>
                  </a:lnTo>
                  <a:lnTo>
                    <a:pt x="21600" y="20749"/>
                  </a:lnTo>
                  <a:cubicBezTo>
                    <a:pt x="21600" y="21219"/>
                    <a:pt x="21467" y="21600"/>
                    <a:pt x="21302" y="21600"/>
                  </a:cubicBezTo>
                  <a:lnTo>
                    <a:pt x="298" y="21600"/>
                  </a:lnTo>
                  <a:lnTo>
                    <a:pt x="298" y="21600"/>
                  </a:lnTo>
                  <a:cubicBezTo>
                    <a:pt x="133" y="21600"/>
                    <a:pt x="0" y="21219"/>
                    <a:pt x="0" y="20749"/>
                  </a:cubicBezTo>
                  <a:close/>
                </a:path>
              </a:pathLst>
            </a:custGeom>
            <a:solidFill>
              <a:srgbClr val="231F2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0" name="image6.png" descr="image6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b="5"/>
            <a:stretch>
              <a:fillRect/>
            </a:stretch>
          </p:blipFill>
          <p:spPr>
            <a:xfrm>
              <a:off x="0" y="0"/>
              <a:ext cx="1436897" cy="502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8" y="0"/>
                  </a:moveTo>
                  <a:cubicBezTo>
                    <a:pt x="134" y="0"/>
                    <a:pt x="0" y="382"/>
                    <a:pt x="0" y="852"/>
                  </a:cubicBezTo>
                  <a:lnTo>
                    <a:pt x="0" y="20748"/>
                  </a:lnTo>
                  <a:cubicBezTo>
                    <a:pt x="0" y="21218"/>
                    <a:pt x="134" y="21600"/>
                    <a:pt x="298" y="21600"/>
                  </a:cubicBezTo>
                  <a:lnTo>
                    <a:pt x="21302" y="21600"/>
                  </a:lnTo>
                  <a:cubicBezTo>
                    <a:pt x="21466" y="21600"/>
                    <a:pt x="21600" y="21218"/>
                    <a:pt x="21600" y="20748"/>
                  </a:cubicBezTo>
                  <a:lnTo>
                    <a:pt x="21600" y="852"/>
                  </a:lnTo>
                  <a:cubicBezTo>
                    <a:pt x="21600" y="382"/>
                    <a:pt x="21466" y="0"/>
                    <a:pt x="21302" y="0"/>
                  </a:cubicBezTo>
                  <a:lnTo>
                    <a:pt x="298" y="0"/>
                  </a:lnTo>
                  <a:close/>
                </a:path>
              </a:pathLst>
            </a:custGeom>
            <a:ln w="9525" cap="flat">
              <a:solidFill>
                <a:srgbClr val="F2A819">
                  <a:alpha val="50000"/>
                </a:srgbClr>
              </a:solidFill>
              <a:prstDash val="solid"/>
              <a:round/>
            </a:ln>
            <a:effectLst/>
          </p:spPr>
        </p:pic>
      </p:grpSp>
      <p:sp>
        <p:nvSpPr>
          <p:cNvPr id="22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41601" y="5916124"/>
            <a:ext cx="2950750" cy="382789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spcBef>
                <a:spcPts val="0"/>
              </a:spcBef>
              <a:buSzTx/>
              <a:buNone/>
              <a:defRPr sz="1900" b="1">
                <a:solidFill>
                  <a:srgbClr val="1A334C"/>
                </a:solidFill>
              </a:defRPr>
            </a:pPr>
            <a:endParaRPr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641601" y="6340278"/>
            <a:ext cx="2950750" cy="351755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spcBef>
                <a:spcPts val="0"/>
              </a:spcBef>
              <a:buSzTx/>
              <a:buNone/>
              <a:defRPr sz="1700" b="1">
                <a:solidFill>
                  <a:srgbClr val="1A334C"/>
                </a:solidFill>
              </a:defRPr>
            </a:pPr>
            <a:endParaRPr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670971" y="4876800"/>
            <a:ext cx="2950750" cy="506797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0"/>
              </a:spcBef>
              <a:buSzTx/>
              <a:buNone/>
              <a:defRPr sz="2700" b="1"/>
            </a:pP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70971" y="5368740"/>
            <a:ext cx="2950750" cy="444794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0"/>
              </a:spcBef>
              <a:buSzTx/>
              <a:buNone/>
              <a:defRPr sz="2300" b="1"/>
            </a:pPr>
            <a:endParaRPr/>
          </a:p>
        </p:txBody>
      </p:sp>
      <p:sp>
        <p:nvSpPr>
          <p:cNvPr id="26" name="Rectangle 15"/>
          <p:cNvSpPr/>
          <p:nvPr/>
        </p:nvSpPr>
        <p:spPr>
          <a:xfrm>
            <a:off x="-1588" y="6702676"/>
            <a:ext cx="12192001" cy="217217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7" name="Rectangle 17"/>
          <p:cNvSpPr/>
          <p:nvPr/>
        </p:nvSpPr>
        <p:spPr>
          <a:xfrm>
            <a:off x="-1588" y="6702676"/>
            <a:ext cx="12188826" cy="217217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16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90356" y="1355076"/>
            <a:ext cx="3888360" cy="53664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Rectangle 1"/>
          <p:cNvSpPr/>
          <p:nvPr/>
        </p:nvSpPr>
        <p:spPr>
          <a:xfrm>
            <a:off x="4078713" y="1355072"/>
            <a:ext cx="47989" cy="5502928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6" name="Rectangle 2"/>
          <p:cNvSpPr/>
          <p:nvPr/>
        </p:nvSpPr>
        <p:spPr>
          <a:xfrm>
            <a:off x="4126703" y="1748999"/>
            <a:ext cx="239939" cy="3360001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7" name="Rectangle 9"/>
          <p:cNvSpPr/>
          <p:nvPr/>
        </p:nvSpPr>
        <p:spPr>
          <a:xfrm>
            <a:off x="2" y="6721482"/>
            <a:ext cx="12188826" cy="136522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8" name="Corpo livello uno…"/>
          <p:cNvSpPr txBox="1">
            <a:spLocks noGrp="1"/>
          </p:cNvSpPr>
          <p:nvPr>
            <p:ph type="body" idx="1"/>
          </p:nvPr>
        </p:nvSpPr>
        <p:spPr>
          <a:xfrm>
            <a:off x="4794687" y="1353866"/>
            <a:ext cx="7197426" cy="5027886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9" name="Titolo Testo"/>
          <p:cNvSpPr txBox="1">
            <a:spLocks noGrp="1"/>
          </p:cNvSpPr>
          <p:nvPr>
            <p:ph type="title"/>
          </p:nvPr>
        </p:nvSpPr>
        <p:spPr>
          <a:xfrm>
            <a:off x="190356" y="100749"/>
            <a:ext cx="9503572" cy="882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15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1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8283" y="232972"/>
            <a:ext cx="2125528" cy="53028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 17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851">
              <a:defRPr sz="23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5" descr="Picture 35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6" y="5788"/>
            <a:ext cx="12192001" cy="6852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55" descr="Picture 55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6" y="5788"/>
            <a:ext cx="12192001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ctangle 18"/>
          <p:cNvSpPr txBox="1"/>
          <p:nvPr/>
        </p:nvSpPr>
        <p:spPr>
          <a:xfrm>
            <a:off x="368557" y="578546"/>
            <a:ext cx="5564716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913577">
              <a:defRPr sz="8700" b="1"/>
            </a:lvl1pPr>
          </a:lstStyle>
          <a:p>
            <a:r>
              <a:t>Questions?</a:t>
            </a:r>
          </a:p>
        </p:txBody>
      </p:sp>
      <p:pic>
        <p:nvPicPr>
          <p:cNvPr id="162" name="Picture 25" descr="Picture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043" y="2222931"/>
            <a:ext cx="3574976" cy="4148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41" descr="Picture 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3927" y="314258"/>
            <a:ext cx="2125528" cy="53028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65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9047" y="1702473"/>
            <a:ext cx="1198590" cy="119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19" descr="Picture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87868" y="3776293"/>
            <a:ext cx="1166097" cy="1402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20" descr="Picture 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26378" y="3776293"/>
            <a:ext cx="1166097" cy="138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21" descr="Picture 2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66002" y="3775664"/>
            <a:ext cx="1166097" cy="1567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22" descr="Picture 2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05627" y="3769759"/>
            <a:ext cx="1166097" cy="1350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23" descr="Picture 23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45253" y="3776293"/>
            <a:ext cx="1166097" cy="143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24" descr="Picture 2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385420" y="3776295"/>
            <a:ext cx="1164352" cy="14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traight Connector 26"/>
          <p:cNvSpPr/>
          <p:nvPr/>
        </p:nvSpPr>
        <p:spPr>
          <a:xfrm>
            <a:off x="3968379" y="3335565"/>
            <a:ext cx="7159922" cy="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Straight Connector 27"/>
          <p:cNvSpPr/>
          <p:nvPr/>
        </p:nvSpPr>
        <p:spPr>
          <a:xfrm>
            <a:off x="3968380" y="333556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traight Connector 28"/>
          <p:cNvSpPr/>
          <p:nvPr/>
        </p:nvSpPr>
        <p:spPr>
          <a:xfrm>
            <a:off x="5362603" y="333556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Straight Connector 29"/>
          <p:cNvSpPr/>
          <p:nvPr/>
        </p:nvSpPr>
        <p:spPr>
          <a:xfrm>
            <a:off x="6809426" y="332921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Straight Connector 30"/>
          <p:cNvSpPr/>
          <p:nvPr/>
        </p:nvSpPr>
        <p:spPr>
          <a:xfrm>
            <a:off x="8249050" y="332921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Straight Connector 31"/>
          <p:cNvSpPr/>
          <p:nvPr/>
        </p:nvSpPr>
        <p:spPr>
          <a:xfrm>
            <a:off x="9688676" y="332921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Straight Connector 32"/>
          <p:cNvSpPr/>
          <p:nvPr/>
        </p:nvSpPr>
        <p:spPr>
          <a:xfrm>
            <a:off x="11128301" y="333556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Straight Connector 33"/>
          <p:cNvSpPr/>
          <p:nvPr/>
        </p:nvSpPr>
        <p:spPr>
          <a:xfrm>
            <a:off x="7548340" y="309299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 34"/>
          <p:cNvSpPr/>
          <p:nvPr/>
        </p:nvSpPr>
        <p:spPr>
          <a:xfrm>
            <a:off x="-1588" y="6371332"/>
            <a:ext cx="12192001" cy="504600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81" name="Picture 36" descr="Picture 3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9046" y="1702472"/>
            <a:ext cx="1198590" cy="119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37" descr="Picture 3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87868" y="3776291"/>
            <a:ext cx="1166097" cy="140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38" descr="Picture 3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26378" y="3776291"/>
            <a:ext cx="1166097" cy="138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39" descr="Picture 3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66002" y="3775662"/>
            <a:ext cx="1166097" cy="1567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40" descr="Picture 4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05627" y="3769759"/>
            <a:ext cx="1166097" cy="1350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42" descr="Picture 4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545253" y="3776291"/>
            <a:ext cx="1166097" cy="143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43" descr="Picture 4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385420" y="3776295"/>
            <a:ext cx="1164352" cy="14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traight Connector 44"/>
          <p:cNvSpPr/>
          <p:nvPr/>
        </p:nvSpPr>
        <p:spPr>
          <a:xfrm>
            <a:off x="3968379" y="3335565"/>
            <a:ext cx="7159922" cy="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Straight Connector 45"/>
          <p:cNvSpPr/>
          <p:nvPr/>
        </p:nvSpPr>
        <p:spPr>
          <a:xfrm>
            <a:off x="3968380" y="333556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46"/>
          <p:cNvSpPr/>
          <p:nvPr/>
        </p:nvSpPr>
        <p:spPr>
          <a:xfrm>
            <a:off x="5362603" y="333556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47"/>
          <p:cNvSpPr/>
          <p:nvPr/>
        </p:nvSpPr>
        <p:spPr>
          <a:xfrm>
            <a:off x="6809426" y="332921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traight Connector 48"/>
          <p:cNvSpPr/>
          <p:nvPr/>
        </p:nvSpPr>
        <p:spPr>
          <a:xfrm>
            <a:off x="8249050" y="332921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Straight Connector 49"/>
          <p:cNvSpPr/>
          <p:nvPr/>
        </p:nvSpPr>
        <p:spPr>
          <a:xfrm>
            <a:off x="9688676" y="332921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Straight Connector 50"/>
          <p:cNvSpPr/>
          <p:nvPr/>
        </p:nvSpPr>
        <p:spPr>
          <a:xfrm>
            <a:off x="11128301" y="333556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Straight Connector 51"/>
          <p:cNvSpPr/>
          <p:nvPr/>
        </p:nvSpPr>
        <p:spPr>
          <a:xfrm>
            <a:off x="7548340" y="3092994"/>
            <a:ext cx="1" cy="236221"/>
          </a:xfrm>
          <a:prstGeom prst="line">
            <a:avLst/>
          </a:prstGeom>
          <a:ln w="25400">
            <a:solidFill>
              <a:srgbClr val="F5C467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6" y="5788"/>
            <a:ext cx="12192001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04" name="Picture 6" descr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r="2"/>
          <a:stretch>
            <a:fillRect/>
          </a:stretch>
        </p:blipFill>
        <p:spPr>
          <a:xfrm>
            <a:off x="7587887" y="3048000"/>
            <a:ext cx="4142185" cy="3323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0" y="0"/>
                </a:moveTo>
                <a:cubicBezTo>
                  <a:pt x="269" y="0"/>
                  <a:pt x="0" y="335"/>
                  <a:pt x="0" y="748"/>
                </a:cubicBezTo>
                <a:lnTo>
                  <a:pt x="0" y="20852"/>
                </a:lnTo>
                <a:cubicBezTo>
                  <a:pt x="0" y="21265"/>
                  <a:pt x="269" y="21600"/>
                  <a:pt x="600" y="21600"/>
                </a:cubicBezTo>
                <a:lnTo>
                  <a:pt x="21000" y="21600"/>
                </a:lnTo>
                <a:cubicBezTo>
                  <a:pt x="21331" y="21600"/>
                  <a:pt x="21600" y="21265"/>
                  <a:pt x="21600" y="20852"/>
                </a:cubicBezTo>
                <a:lnTo>
                  <a:pt x="21600" y="748"/>
                </a:lnTo>
                <a:cubicBezTo>
                  <a:pt x="21600" y="335"/>
                  <a:pt x="21331" y="0"/>
                  <a:pt x="21000" y="0"/>
                </a:cubicBezTo>
                <a:lnTo>
                  <a:pt x="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05" name="Picture 7" descr="Picture 7">
            <a:hlinkClick r:id="rId5"/>
          </p:cNvPr>
          <p:cNvPicPr>
            <a:picLocks noChangeAspect="1"/>
          </p:cNvPicPr>
          <p:nvPr/>
        </p:nvPicPr>
        <p:blipFill>
          <a:blip r:embed="rId6">
            <a:extLst/>
          </a:blip>
          <a:srcRect r="3"/>
          <a:stretch>
            <a:fillRect/>
          </a:stretch>
        </p:blipFill>
        <p:spPr>
          <a:xfrm>
            <a:off x="8225869" y="1269704"/>
            <a:ext cx="3505994" cy="1450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0" y="0"/>
                </a:moveTo>
                <a:cubicBezTo>
                  <a:pt x="143" y="0"/>
                  <a:pt x="0" y="346"/>
                  <a:pt x="0" y="774"/>
                </a:cubicBezTo>
                <a:lnTo>
                  <a:pt x="0" y="20820"/>
                </a:lnTo>
                <a:cubicBezTo>
                  <a:pt x="0" y="21248"/>
                  <a:pt x="143" y="21600"/>
                  <a:pt x="320" y="21600"/>
                </a:cubicBezTo>
                <a:lnTo>
                  <a:pt x="21280" y="21600"/>
                </a:lnTo>
                <a:cubicBezTo>
                  <a:pt x="21457" y="21600"/>
                  <a:pt x="21600" y="21248"/>
                  <a:pt x="21600" y="20820"/>
                </a:cubicBezTo>
                <a:lnTo>
                  <a:pt x="21600" y="774"/>
                </a:lnTo>
                <a:cubicBezTo>
                  <a:pt x="21600" y="346"/>
                  <a:pt x="21457" y="0"/>
                  <a:pt x="21280" y="0"/>
                </a:cubicBezTo>
                <a:lnTo>
                  <a:pt x="32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06" name="Picture 8" descr="Picture 8">
            <a:hlinkClick r:id="rId7"/>
          </p:cNvPr>
          <p:cNvPicPr>
            <a:picLocks noChangeAspect="1"/>
          </p:cNvPicPr>
          <p:nvPr/>
        </p:nvPicPr>
        <p:blipFill>
          <a:blip r:embed="rId8">
            <a:extLst/>
          </a:blip>
          <a:srcRect r="1"/>
          <a:stretch>
            <a:fillRect/>
          </a:stretch>
        </p:blipFill>
        <p:spPr>
          <a:xfrm>
            <a:off x="455495" y="4961885"/>
            <a:ext cx="6685757" cy="1466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0" y="0"/>
                </a:moveTo>
                <a:cubicBezTo>
                  <a:pt x="117" y="0"/>
                  <a:pt x="0" y="532"/>
                  <a:pt x="0" y="1187"/>
                </a:cubicBezTo>
                <a:lnTo>
                  <a:pt x="0" y="20413"/>
                </a:lnTo>
                <a:cubicBezTo>
                  <a:pt x="0" y="21068"/>
                  <a:pt x="117" y="21600"/>
                  <a:pt x="260" y="21600"/>
                </a:cubicBezTo>
                <a:lnTo>
                  <a:pt x="21340" y="21600"/>
                </a:lnTo>
                <a:cubicBezTo>
                  <a:pt x="21483" y="21600"/>
                  <a:pt x="21600" y="21068"/>
                  <a:pt x="21600" y="20413"/>
                </a:cubicBezTo>
                <a:lnTo>
                  <a:pt x="21600" y="1187"/>
                </a:lnTo>
                <a:cubicBezTo>
                  <a:pt x="21600" y="532"/>
                  <a:pt x="21483" y="0"/>
                  <a:pt x="21340" y="0"/>
                </a:cubicBezTo>
                <a:lnTo>
                  <a:pt x="26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07" name="Picture 9" descr="Picture 9">
            <a:hlinkClick r:id="rId9"/>
          </p:cNvPr>
          <p:cNvPicPr>
            <a:picLocks noChangeAspect="1"/>
          </p:cNvPicPr>
          <p:nvPr/>
        </p:nvPicPr>
        <p:blipFill>
          <a:blip r:embed="rId10">
            <a:extLst/>
          </a:blip>
          <a:srcRect r="4" b="4"/>
          <a:stretch>
            <a:fillRect/>
          </a:stretch>
        </p:blipFill>
        <p:spPr>
          <a:xfrm>
            <a:off x="4551486" y="1253341"/>
            <a:ext cx="3536158" cy="160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5" y="0"/>
                </a:moveTo>
                <a:cubicBezTo>
                  <a:pt x="209" y="0"/>
                  <a:pt x="0" y="461"/>
                  <a:pt x="0" y="1029"/>
                </a:cubicBezTo>
                <a:lnTo>
                  <a:pt x="0" y="20571"/>
                </a:lnTo>
                <a:cubicBezTo>
                  <a:pt x="0" y="21139"/>
                  <a:pt x="209" y="21600"/>
                  <a:pt x="465" y="21600"/>
                </a:cubicBezTo>
                <a:lnTo>
                  <a:pt x="21137" y="21600"/>
                </a:lnTo>
                <a:cubicBezTo>
                  <a:pt x="21394" y="21600"/>
                  <a:pt x="21600" y="21139"/>
                  <a:pt x="21600" y="20571"/>
                </a:cubicBezTo>
                <a:lnTo>
                  <a:pt x="21600" y="1029"/>
                </a:lnTo>
                <a:cubicBezTo>
                  <a:pt x="21600" y="461"/>
                  <a:pt x="21394" y="0"/>
                  <a:pt x="21137" y="0"/>
                </a:cubicBezTo>
                <a:lnTo>
                  <a:pt x="4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08" name="Picture 10" descr="Picture 10">
            <a:hlinkClick r:id="rId11"/>
          </p:cNvPr>
          <p:cNvPicPr>
            <a:picLocks noChangeAspect="1"/>
          </p:cNvPicPr>
          <p:nvPr/>
        </p:nvPicPr>
        <p:blipFill>
          <a:blip r:embed="rId12">
            <a:extLst/>
          </a:blip>
          <a:srcRect b="8"/>
          <a:stretch>
            <a:fillRect/>
          </a:stretch>
        </p:blipFill>
        <p:spPr>
          <a:xfrm>
            <a:off x="453666" y="1297093"/>
            <a:ext cx="4110403" cy="1740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" y="0"/>
                </a:moveTo>
                <a:cubicBezTo>
                  <a:pt x="286" y="0"/>
                  <a:pt x="0" y="676"/>
                  <a:pt x="0" y="1507"/>
                </a:cubicBezTo>
                <a:lnTo>
                  <a:pt x="0" y="20098"/>
                </a:lnTo>
                <a:cubicBezTo>
                  <a:pt x="0" y="20929"/>
                  <a:pt x="286" y="21600"/>
                  <a:pt x="638" y="21600"/>
                </a:cubicBezTo>
                <a:lnTo>
                  <a:pt x="20962" y="21600"/>
                </a:lnTo>
                <a:cubicBezTo>
                  <a:pt x="21314" y="21600"/>
                  <a:pt x="21600" y="20929"/>
                  <a:pt x="21600" y="20098"/>
                </a:cubicBezTo>
                <a:lnTo>
                  <a:pt x="21600" y="1507"/>
                </a:lnTo>
                <a:cubicBezTo>
                  <a:pt x="21600" y="676"/>
                  <a:pt x="21314" y="0"/>
                  <a:pt x="20962" y="0"/>
                </a:cubicBezTo>
                <a:lnTo>
                  <a:pt x="638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09" name="Picture 11" descr="Picture 11">
            <a:hlinkClick r:id="rId13"/>
          </p:cNvPr>
          <p:cNvPicPr>
            <a:picLocks noChangeAspect="1"/>
          </p:cNvPicPr>
          <p:nvPr/>
        </p:nvPicPr>
        <p:blipFill>
          <a:blip r:embed="rId14">
            <a:extLst/>
          </a:blip>
          <a:srcRect b="10"/>
          <a:stretch>
            <a:fillRect/>
          </a:stretch>
        </p:blipFill>
        <p:spPr>
          <a:xfrm>
            <a:off x="455492" y="3323273"/>
            <a:ext cx="6676233" cy="1231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3" y="0"/>
                </a:moveTo>
                <a:cubicBezTo>
                  <a:pt x="118" y="0"/>
                  <a:pt x="0" y="640"/>
                  <a:pt x="0" y="1427"/>
                </a:cubicBezTo>
                <a:lnTo>
                  <a:pt x="0" y="20180"/>
                </a:lnTo>
                <a:cubicBezTo>
                  <a:pt x="0" y="20967"/>
                  <a:pt x="118" y="21600"/>
                  <a:pt x="263" y="21600"/>
                </a:cubicBezTo>
                <a:lnTo>
                  <a:pt x="21337" y="21600"/>
                </a:lnTo>
                <a:cubicBezTo>
                  <a:pt x="21482" y="21600"/>
                  <a:pt x="21600" y="20967"/>
                  <a:pt x="21600" y="20180"/>
                </a:cubicBezTo>
                <a:lnTo>
                  <a:pt x="21600" y="1427"/>
                </a:lnTo>
                <a:cubicBezTo>
                  <a:pt x="21600" y="640"/>
                  <a:pt x="21482" y="0"/>
                  <a:pt x="21337" y="0"/>
                </a:cubicBezTo>
                <a:lnTo>
                  <a:pt x="26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0" name="Rectangle 13"/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1" name="Titolo Testo"/>
          <p:cNvSpPr txBox="1">
            <a:spLocks noGrp="1"/>
          </p:cNvSpPr>
          <p:nvPr>
            <p:ph type="title"/>
          </p:nvPr>
        </p:nvSpPr>
        <p:spPr>
          <a:xfrm>
            <a:off x="188767" y="110723"/>
            <a:ext cx="9503573" cy="882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grpSp>
        <p:nvGrpSpPr>
          <p:cNvPr id="214" name="Picture 15"/>
          <p:cNvGrpSpPr/>
          <p:nvPr/>
        </p:nvGrpSpPr>
        <p:grpSpPr>
          <a:xfrm>
            <a:off x="9887456" y="264473"/>
            <a:ext cx="1928516" cy="563123"/>
            <a:chOff x="0" y="0"/>
            <a:chExt cx="1928514" cy="563121"/>
          </a:xfrm>
        </p:grpSpPr>
        <p:sp>
          <p:nvSpPr>
            <p:cNvPr id="212" name="Rettangolo"/>
            <p:cNvSpPr/>
            <p:nvPr/>
          </p:nvSpPr>
          <p:spPr>
            <a:xfrm>
              <a:off x="0" y="0"/>
              <a:ext cx="1928515" cy="563122"/>
            </a:xfrm>
            <a:prstGeom prst="rect">
              <a:avLst/>
            </a:prstGeom>
            <a:solidFill>
              <a:schemeClr val="accent1">
                <a:alpha val="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13" name="image8.png" descr="image8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928515" cy="563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6" y="5788"/>
            <a:ext cx="12192001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Rectangle 13"/>
          <p:cNvSpPr/>
          <p:nvPr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23" name="Titolo Testo"/>
          <p:cNvSpPr txBox="1">
            <a:spLocks noGrp="1"/>
          </p:cNvSpPr>
          <p:nvPr>
            <p:ph type="title"/>
          </p:nvPr>
        </p:nvSpPr>
        <p:spPr>
          <a:xfrm>
            <a:off x="188767" y="110723"/>
            <a:ext cx="9503573" cy="882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pic>
        <p:nvPicPr>
          <p:cNvPr id="224" name="Picture 14" descr="Picture 14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142" y="1200162"/>
            <a:ext cx="6095012" cy="1314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" y="0"/>
                </a:moveTo>
                <a:cubicBezTo>
                  <a:pt x="68" y="0"/>
                  <a:pt x="0" y="317"/>
                  <a:pt x="0" y="704"/>
                </a:cubicBezTo>
                <a:lnTo>
                  <a:pt x="0" y="20896"/>
                </a:lnTo>
                <a:cubicBezTo>
                  <a:pt x="0" y="21283"/>
                  <a:pt x="68" y="21600"/>
                  <a:pt x="152" y="21600"/>
                </a:cubicBezTo>
                <a:lnTo>
                  <a:pt x="21448" y="21600"/>
                </a:lnTo>
                <a:cubicBezTo>
                  <a:pt x="21532" y="21600"/>
                  <a:pt x="21600" y="21283"/>
                  <a:pt x="21600" y="20896"/>
                </a:cubicBezTo>
                <a:lnTo>
                  <a:pt x="21600" y="704"/>
                </a:lnTo>
                <a:cubicBezTo>
                  <a:pt x="21600" y="317"/>
                  <a:pt x="21532" y="0"/>
                  <a:pt x="21448" y="0"/>
                </a:cubicBezTo>
                <a:lnTo>
                  <a:pt x="15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25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321" y="1399790"/>
            <a:ext cx="5352872" cy="1209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10" descr="Picture 10">
            <a:hlinkClick r:id="rId7"/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5321" y="2317264"/>
            <a:ext cx="6665765" cy="303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icture 14" descr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/>
          </a:blip>
          <a:srcRect/>
          <a:stretch>
            <a:fillRect/>
          </a:stretch>
        </p:blipFill>
        <p:spPr>
          <a:xfrm>
            <a:off x="7759479" y="2605694"/>
            <a:ext cx="3154361" cy="165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icture 16" descr="Picture 16">
            <a:hlinkClick r:id="rId11"/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81683" y="5230896"/>
            <a:ext cx="7165745" cy="996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2" descr="Picture 22">
            <a:hlinkClick r:id="rId13"/>
          </p:cNvPr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015436" y="4510111"/>
            <a:ext cx="3351928" cy="1777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Picture 11"/>
          <p:cNvGrpSpPr/>
          <p:nvPr/>
        </p:nvGrpSpPr>
        <p:grpSpPr>
          <a:xfrm>
            <a:off x="9887456" y="264473"/>
            <a:ext cx="1928516" cy="563123"/>
            <a:chOff x="0" y="0"/>
            <a:chExt cx="1928514" cy="563121"/>
          </a:xfrm>
        </p:grpSpPr>
        <p:sp>
          <p:nvSpPr>
            <p:cNvPr id="230" name="Rettangolo"/>
            <p:cNvSpPr/>
            <p:nvPr/>
          </p:nvSpPr>
          <p:spPr>
            <a:xfrm>
              <a:off x="0" y="0"/>
              <a:ext cx="1928515" cy="563122"/>
            </a:xfrm>
            <a:prstGeom prst="rect">
              <a:avLst/>
            </a:prstGeom>
            <a:solidFill>
              <a:schemeClr val="accent1">
                <a:alpha val="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31" name="image8.png" descr="image8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928515" cy="563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52371" y="1186308"/>
            <a:ext cx="9501534" cy="5496127"/>
          </a:xfrm>
          <a:prstGeom prst="rect">
            <a:avLst/>
          </a:prstGeom>
        </p:spPr>
        <p:txBody>
          <a:bodyPr/>
          <a:lstStyle>
            <a:lvl1pPr>
              <a:buClr>
                <a:srgbClr val="234465"/>
              </a:buClr>
              <a:defRPr sz="2700"/>
            </a:lvl1pPr>
            <a:lvl2pPr marL="940568" indent="-331532">
              <a:buClr>
                <a:srgbClr val="234465"/>
              </a:buClr>
              <a:defRPr sz="2700"/>
            </a:lvl2pPr>
            <a:lvl3pPr marL="1501589" indent="-283517">
              <a:buClr>
                <a:srgbClr val="234465"/>
              </a:buClr>
              <a:defRPr sz="2700"/>
            </a:lvl3pPr>
            <a:lvl4pPr marL="2131627" indent="-304519">
              <a:buClr>
                <a:srgbClr val="234465"/>
              </a:buClr>
              <a:defRPr sz="2700"/>
            </a:lvl4pPr>
            <a:lvl5pPr marL="2765024" indent="-328880">
              <a:buClr>
                <a:srgbClr val="234465"/>
              </a:buClr>
              <a:defRPr sz="27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pic>
        <p:nvPicPr>
          <p:cNvPr id="242" name="Picture 4" descr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8776" y="3608627"/>
            <a:ext cx="1118741" cy="1118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14" descr="Picture 14">
            <a:hlinkClick r:id="rId5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35284" y="5017463"/>
            <a:ext cx="1042234" cy="104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15" descr="Picture 15">
            <a:hlinkClick r:id="rId7"/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94860" y="2384688"/>
            <a:ext cx="3226925" cy="429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983228" y="1319424"/>
            <a:ext cx="1669840" cy="206516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 9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47" name="Titolo Testo"/>
          <p:cNvSpPr txBox="1">
            <a:spLocks noGrp="1"/>
          </p:cNvSpPr>
          <p:nvPr>
            <p:ph type="title"/>
          </p:nvPr>
        </p:nvSpPr>
        <p:spPr>
          <a:xfrm>
            <a:off x="172242" y="108873"/>
            <a:ext cx="9503572" cy="882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24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olo Testo"/>
          <p:cNvSpPr txBox="1">
            <a:spLocks noGrp="1"/>
          </p:cNvSpPr>
          <p:nvPr>
            <p:ph type="title"/>
          </p:nvPr>
        </p:nvSpPr>
        <p:spPr>
          <a:xfrm>
            <a:off x="1218881" y="1701800"/>
            <a:ext cx="4062943" cy="2438400"/>
          </a:xfrm>
          <a:prstGeom prst="rect">
            <a:avLst/>
          </a:prstGeom>
        </p:spPr>
        <p:txBody>
          <a:bodyPr anchor="b"/>
          <a:lstStyle>
            <a:lvl1pPr>
              <a:defRPr sz="2800" b="0" cap="all" spc="200">
                <a:solidFill>
                  <a:schemeClr val="accent1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256" name="Picture Placeholder 2"/>
          <p:cNvSpPr>
            <a:spLocks noGrp="1"/>
          </p:cNvSpPr>
          <p:nvPr>
            <p:ph type="pic" idx="13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ln>
            <a:solidFill>
              <a:srgbClr val="FFB840"/>
            </a:solidFill>
            <a:miter lim="800000"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8881" y="4241800"/>
            <a:ext cx="4062943" cy="1930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000"/>
            </a:lvl1pPr>
            <a:lvl2pPr marL="0" indent="609492">
              <a:buSzTx/>
              <a:buNone/>
              <a:defRPr sz="2000"/>
            </a:lvl2pPr>
            <a:lvl3pPr marL="0" indent="1218987">
              <a:buSzTx/>
              <a:buNone/>
              <a:defRPr sz="2000"/>
            </a:lvl3pPr>
            <a:lvl4pPr marL="0" indent="1828480">
              <a:buSzTx/>
              <a:buNone/>
              <a:defRPr sz="2000"/>
            </a:lvl4pPr>
            <a:lvl5pPr marL="0" indent="2437973">
              <a:buSzTx/>
              <a:buNone/>
              <a:defRPr sz="20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Questions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529383" y="6400801"/>
            <a:ext cx="10482606" cy="363553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  <a:defRPr sz="1800"/>
            </a:lvl1pPr>
            <a:lvl2pPr marL="830057" indent="-221021" algn="r">
              <a:defRPr sz="1800"/>
            </a:lvl2pPr>
            <a:lvl3pPr marL="1407083" indent="-189011" algn="r">
              <a:defRPr sz="1800"/>
            </a:lvl3pPr>
            <a:lvl4pPr marL="2030120" indent="-203012" algn="r">
              <a:defRPr sz="1800"/>
            </a:lvl4pPr>
            <a:lvl5pPr marL="2655397" indent="-219253" algn="r"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6" name="Titolo Testo"/>
          <p:cNvSpPr txBox="1">
            <a:spLocks noGrp="1"/>
          </p:cNvSpPr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3BE60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267" name="TextBox 1">
            <a:hlinkClick r:id="rId3"/>
          </p:cNvPr>
          <p:cNvSpPr txBox="1"/>
          <p:nvPr/>
        </p:nvSpPr>
        <p:spPr>
          <a:xfrm rot="322982">
            <a:off x="10067413" y="2249459"/>
            <a:ext cx="21539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68" name="TextBox 26">
            <a:hlinkClick r:id="rId4"/>
          </p:cNvPr>
          <p:cNvSpPr txBox="1"/>
          <p:nvPr/>
        </p:nvSpPr>
        <p:spPr>
          <a:xfrm rot="20630519">
            <a:off x="7567720" y="4353754"/>
            <a:ext cx="21539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69" name="TextBox 50">
            <a:hlinkClick r:id="rId5"/>
          </p:cNvPr>
          <p:cNvSpPr txBox="1"/>
          <p:nvPr/>
        </p:nvSpPr>
        <p:spPr>
          <a:xfrm>
            <a:off x="11500162" y="4679636"/>
            <a:ext cx="1601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0" name="TextBox 51">
            <a:hlinkClick r:id="rId6"/>
          </p:cNvPr>
          <p:cNvSpPr txBox="1"/>
          <p:nvPr/>
        </p:nvSpPr>
        <p:spPr>
          <a:xfrm rot="20971262">
            <a:off x="6094039" y="6118156"/>
            <a:ext cx="1694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1" name="TextBox 52">
            <a:hlinkClick r:id="rId7"/>
          </p:cNvPr>
          <p:cNvSpPr txBox="1"/>
          <p:nvPr/>
        </p:nvSpPr>
        <p:spPr>
          <a:xfrm rot="569019">
            <a:off x="9157520" y="4025579"/>
            <a:ext cx="20426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2" name="TextBox 53">
            <a:hlinkClick r:id="rId8"/>
          </p:cNvPr>
          <p:cNvSpPr txBox="1"/>
          <p:nvPr/>
        </p:nvSpPr>
        <p:spPr>
          <a:xfrm rot="219683">
            <a:off x="7047913" y="2557269"/>
            <a:ext cx="23764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3" name="TextBox 55">
            <a:hlinkClick r:id="rId9"/>
          </p:cNvPr>
          <p:cNvSpPr txBox="1"/>
          <p:nvPr/>
        </p:nvSpPr>
        <p:spPr>
          <a:xfrm rot="20972267">
            <a:off x="11754158" y="2329902"/>
            <a:ext cx="1694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4" name="TextBox 56">
            <a:hlinkClick r:id="rId10"/>
          </p:cNvPr>
          <p:cNvSpPr txBox="1"/>
          <p:nvPr/>
        </p:nvSpPr>
        <p:spPr>
          <a:xfrm rot="562174">
            <a:off x="11775862" y="3440236"/>
            <a:ext cx="1601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5" name="TextBox 57">
            <a:hlinkClick r:id="rId11"/>
          </p:cNvPr>
          <p:cNvSpPr txBox="1"/>
          <p:nvPr/>
        </p:nvSpPr>
        <p:spPr>
          <a:xfrm rot="571210">
            <a:off x="11138548" y="5617847"/>
            <a:ext cx="1694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3A14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76" name="Rectangle 18"/>
          <p:cNvSpPr txBox="1"/>
          <p:nvPr/>
        </p:nvSpPr>
        <p:spPr>
          <a:xfrm rot="20949717">
            <a:off x="2876735" y="3291174"/>
            <a:ext cx="4224574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6600" b="1">
                <a:solidFill>
                  <a:srgbClr val="F3BE60"/>
                </a:solidFill>
              </a:defRPr>
            </a:lvl1pPr>
          </a:lstStyle>
          <a:p>
            <a:r>
              <a:t>Questions?</a:t>
            </a:r>
          </a:p>
        </p:txBody>
      </p:sp>
      <p:pic>
        <p:nvPicPr>
          <p:cNvPr id="277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83116" y="319858"/>
            <a:ext cx="2212118" cy="551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16" descr="Picture 1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0967715">
            <a:off x="504277" y="2018007"/>
            <a:ext cx="2849279" cy="330566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7332" y="6517389"/>
            <a:ext cx="217902" cy="211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A919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7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0413" y="1151121"/>
            <a:ext cx="11804823" cy="5570355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 marL="1013474" indent="-404438">
              <a:defRPr sz="3400"/>
            </a:lvl2pPr>
            <a:lvl3pPr marL="1563193" indent="-345121">
              <a:defRPr sz="3400"/>
            </a:lvl3pPr>
            <a:lvl4pPr marL="2196881" indent="-369773">
              <a:defRPr sz="3400"/>
            </a:lvl4pPr>
            <a:lvl5pPr marL="2834361" indent="-398217">
              <a:defRPr sz="3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88" name="Titolo Testo"/>
          <p:cNvSpPr txBox="1">
            <a:spLocks noGrp="1"/>
          </p:cNvSpPr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3BE60"/>
                </a:solidFill>
              </a:defRPr>
            </a:lvl1pPr>
          </a:lstStyle>
          <a:p>
            <a:r>
              <a:t>Titolo Testo</a:t>
            </a:r>
          </a:p>
        </p:txBody>
      </p:sp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3116" y="319858"/>
            <a:ext cx="2212118" cy="551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 6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3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7908308" y="1409637"/>
            <a:ext cx="3571233" cy="438513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olo Testo"/>
          <p:cNvSpPr txBox="1">
            <a:spLocks noGrp="1"/>
          </p:cNvSpPr>
          <p:nvPr>
            <p:ph type="title"/>
          </p:nvPr>
        </p:nvSpPr>
        <p:spPr>
          <a:xfrm>
            <a:off x="190356" y="100749"/>
            <a:ext cx="9503572" cy="882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39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6715" y="1371605"/>
            <a:ext cx="8180332" cy="4795936"/>
          </a:xfrm>
          <a:prstGeom prst="rect">
            <a:avLst/>
          </a:prstGeom>
        </p:spPr>
        <p:txBody>
          <a:bodyPr/>
          <a:lstStyle>
            <a:lvl1pPr marL="513888" indent="-513888">
              <a:buAutoNum type="arabicPeriod"/>
            </a:lvl1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" name="Picture 2"/>
          <p:cNvGrpSpPr/>
          <p:nvPr/>
        </p:nvGrpSpPr>
        <p:grpSpPr>
          <a:xfrm>
            <a:off x="9887456" y="264473"/>
            <a:ext cx="1928516" cy="563123"/>
            <a:chOff x="0" y="0"/>
            <a:chExt cx="1928514" cy="563121"/>
          </a:xfrm>
        </p:grpSpPr>
        <p:sp>
          <p:nvSpPr>
            <p:cNvPr id="41" name="Rettangolo"/>
            <p:cNvSpPr/>
            <p:nvPr/>
          </p:nvSpPr>
          <p:spPr>
            <a:xfrm>
              <a:off x="0" y="0"/>
              <a:ext cx="1928515" cy="563122"/>
            </a:xfrm>
            <a:prstGeom prst="rect">
              <a:avLst/>
            </a:prstGeom>
            <a:solidFill>
              <a:schemeClr val="accent1">
                <a:alpha val="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2" name="image8.png" descr="image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28515" cy="563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z="5300" b="1"/>
            </a:lvl1pPr>
            <a:lvl2pPr marL="1259821" indent="-650785" algn="ctr">
              <a:defRPr sz="5300" b="1"/>
            </a:lvl2pPr>
            <a:lvl3pPr marL="1774606" indent="-556534" algn="ctr">
              <a:defRPr sz="5300" b="1"/>
            </a:lvl3pPr>
            <a:lvl4pPr marL="2424867" indent="-597759" algn="ctr">
              <a:defRPr sz="5300" b="1"/>
            </a:lvl4pPr>
            <a:lvl5pPr marL="3081724" indent="-645580" algn="ctr">
              <a:defRPr sz="53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4948" y="5490438"/>
            <a:ext cx="10958929" cy="49982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  <a:defRPr sz="3900" b="1"/>
            </a:pPr>
            <a:endParaRPr/>
          </a:p>
        </p:txBody>
      </p:sp>
      <p:sp>
        <p:nvSpPr>
          <p:cNvPr id="53" name="Oval 3"/>
          <p:cNvSpPr/>
          <p:nvPr/>
        </p:nvSpPr>
        <p:spPr>
          <a:xfrm>
            <a:off x="4318610" y="867751"/>
            <a:ext cx="3551605" cy="3552532"/>
          </a:xfrm>
          <a:prstGeom prst="ellipse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6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144" y="1792354"/>
            <a:ext cx="1829829" cy="4062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144" y="1792354"/>
            <a:ext cx="914915" cy="4062224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Corpo livello uno…"/>
          <p:cNvSpPr txBox="1">
            <a:spLocks noGrp="1"/>
          </p:cNvSpPr>
          <p:nvPr>
            <p:ph type="body" idx="1"/>
          </p:nvPr>
        </p:nvSpPr>
        <p:spPr>
          <a:xfrm>
            <a:off x="2064972" y="1121143"/>
            <a:ext cx="9927139" cy="527605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1296619" y="100749"/>
            <a:ext cx="8397310" cy="882655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8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31451" y="276381"/>
            <a:ext cx="1819850" cy="531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Rectangle 11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7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892" y="3314705"/>
            <a:ext cx="1260338" cy="279795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olo Testo"/>
          <p:cNvSpPr txBox="1">
            <a:spLocks noGrp="1"/>
          </p:cNvSpPr>
          <p:nvPr>
            <p:ph type="title"/>
          </p:nvPr>
        </p:nvSpPr>
        <p:spPr>
          <a:xfrm>
            <a:off x="1296619" y="100749"/>
            <a:ext cx="8397310" cy="882655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9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58563" y="1121143"/>
            <a:ext cx="10033550" cy="527605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1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1451" y="276381"/>
            <a:ext cx="1819850" cy="531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Rectangle 12"/>
          <p:cNvSpPr/>
          <p:nvPr/>
        </p:nvSpPr>
        <p:spPr>
          <a:xfrm>
            <a:off x="-2" y="0"/>
            <a:ext cx="12188826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0353" y="1196124"/>
            <a:ext cx="11815019" cy="5201067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1" name="Titolo Testo"/>
          <p:cNvSpPr txBox="1">
            <a:spLocks noGrp="1"/>
          </p:cNvSpPr>
          <p:nvPr>
            <p:ph type="title"/>
          </p:nvPr>
        </p:nvSpPr>
        <p:spPr>
          <a:xfrm>
            <a:off x="190356" y="100749"/>
            <a:ext cx="9503572" cy="882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9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95" name="Picture 13"/>
          <p:cNvGrpSpPr/>
          <p:nvPr/>
        </p:nvGrpSpPr>
        <p:grpSpPr>
          <a:xfrm>
            <a:off x="9887456" y="264473"/>
            <a:ext cx="1928516" cy="563123"/>
            <a:chOff x="0" y="0"/>
            <a:chExt cx="1928514" cy="563121"/>
          </a:xfrm>
        </p:grpSpPr>
        <p:sp>
          <p:nvSpPr>
            <p:cNvPr id="93" name="Rettangolo"/>
            <p:cNvSpPr/>
            <p:nvPr/>
          </p:nvSpPr>
          <p:spPr>
            <a:xfrm>
              <a:off x="0" y="0"/>
              <a:ext cx="1928515" cy="563122"/>
            </a:xfrm>
            <a:prstGeom prst="rect">
              <a:avLst/>
            </a:prstGeom>
            <a:solidFill>
              <a:schemeClr val="accent1">
                <a:alpha val="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94" name="image8.png" descr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28515" cy="563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Rectangle 12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1" name="Rectangle 1"/>
          <p:cNvSpPr/>
          <p:nvPr/>
        </p:nvSpPr>
        <p:spPr>
          <a:xfrm>
            <a:off x="2" y="6184674"/>
            <a:ext cx="12188826" cy="673332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2" name="Oval 3"/>
          <p:cNvSpPr/>
          <p:nvPr/>
        </p:nvSpPr>
        <p:spPr>
          <a:xfrm>
            <a:off x="5160305" y="4824665"/>
            <a:ext cx="1868216" cy="1868703"/>
          </a:xfrm>
          <a:prstGeom prst="ellipse">
            <a:avLst/>
          </a:prstGeom>
          <a:solidFill>
            <a:srgbClr val="234465"/>
          </a:solidFill>
          <a:ln w="635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13" name="Titolo Testo"/>
          <p:cNvSpPr txBox="1">
            <a:spLocks noGrp="1"/>
          </p:cNvSpPr>
          <p:nvPr>
            <p:ph type="title"/>
          </p:nvPr>
        </p:nvSpPr>
        <p:spPr>
          <a:xfrm>
            <a:off x="190356" y="100749"/>
            <a:ext cx="9503572" cy="882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pic>
        <p:nvPicPr>
          <p:cNvPr id="11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5087" y="5206774"/>
            <a:ext cx="958651" cy="1184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90351" y="1195930"/>
            <a:ext cx="5424737" cy="4824104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6" name="Text Placeholder 2"/>
          <p:cNvSpPr>
            <a:spLocks noGrp="1"/>
          </p:cNvSpPr>
          <p:nvPr>
            <p:ph type="body" sz="half" idx="13"/>
          </p:nvPr>
        </p:nvSpPr>
        <p:spPr>
          <a:xfrm>
            <a:off x="6573738" y="1195931"/>
            <a:ext cx="5424735" cy="482410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A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20" name="Picture 15"/>
          <p:cNvGrpSpPr/>
          <p:nvPr/>
        </p:nvGrpSpPr>
        <p:grpSpPr>
          <a:xfrm>
            <a:off x="9887456" y="264473"/>
            <a:ext cx="1928516" cy="563123"/>
            <a:chOff x="0" y="0"/>
            <a:chExt cx="1928514" cy="563121"/>
          </a:xfrm>
        </p:grpSpPr>
        <p:sp>
          <p:nvSpPr>
            <p:cNvPr id="118" name="Rettangolo"/>
            <p:cNvSpPr/>
            <p:nvPr/>
          </p:nvSpPr>
          <p:spPr>
            <a:xfrm>
              <a:off x="0" y="0"/>
              <a:ext cx="1928515" cy="563122"/>
            </a:xfrm>
            <a:prstGeom prst="rect">
              <a:avLst/>
            </a:prstGeom>
            <a:solidFill>
              <a:schemeClr val="accent1">
                <a:alpha val="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9" name="image8.png" descr="image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28515" cy="563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rcRect b="1671"/>
          <a:stretch>
            <a:fillRect/>
          </a:stretch>
        </p:blipFill>
        <p:spPr>
          <a:xfrm>
            <a:off x="-3175" y="1"/>
            <a:ext cx="12192000" cy="685221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 12"/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rgbClr val="23446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3577">
              <a:defRPr sz="23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29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90452" y="1196126"/>
            <a:ext cx="11808022" cy="518562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609035">
              <a:buSzTx/>
              <a:buNone/>
            </a:lvl2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0" name="Text Placeholder 5"/>
          <p:cNvSpPr>
            <a:spLocks noGrp="1"/>
          </p:cNvSpPr>
          <p:nvPr>
            <p:ph type="body" sz="half" idx="13"/>
          </p:nvPr>
        </p:nvSpPr>
        <p:spPr>
          <a:xfrm>
            <a:off x="615123" y="1830476"/>
            <a:ext cx="10958581" cy="1633498"/>
          </a:xfrm>
          <a:prstGeom prst="rect">
            <a:avLst/>
          </a:prstGeom>
          <a:solidFill>
            <a:srgbClr val="ADB4C3">
              <a:alpha val="15000"/>
            </a:srgbClr>
          </a:solidFill>
          <a:ln>
            <a:solidFill>
              <a:srgbClr val="122233"/>
            </a:solidFill>
            <a:round/>
          </a:ln>
        </p:spPr>
        <p:txBody>
          <a:bodyPr lIns="107999" tIns="107999" rIns="107999" bIns="107999"/>
          <a:lstStyle/>
          <a:p>
            <a:pPr marL="0" indent="0">
              <a:lnSpc>
                <a:spcPct val="100000"/>
              </a:lnSpc>
              <a:buSzTx/>
              <a:buNone/>
              <a:defRPr sz="2300" b="1">
                <a:solidFill>
                  <a:srgbClr val="1A334C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</p:txBody>
      </p:sp>
      <p:sp>
        <p:nvSpPr>
          <p:cNvPr id="131" name="Titolo Testo"/>
          <p:cNvSpPr txBox="1">
            <a:spLocks noGrp="1"/>
          </p:cNvSpPr>
          <p:nvPr>
            <p:ph type="title"/>
          </p:nvPr>
        </p:nvSpPr>
        <p:spPr>
          <a:xfrm>
            <a:off x="190356" y="100749"/>
            <a:ext cx="9503572" cy="8826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13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35" name="Picture 11"/>
          <p:cNvGrpSpPr/>
          <p:nvPr/>
        </p:nvGrpSpPr>
        <p:grpSpPr>
          <a:xfrm>
            <a:off x="9887456" y="264473"/>
            <a:ext cx="1928516" cy="563123"/>
            <a:chOff x="0" y="0"/>
            <a:chExt cx="1928514" cy="563121"/>
          </a:xfrm>
        </p:grpSpPr>
        <p:sp>
          <p:nvSpPr>
            <p:cNvPr id="133" name="Rettangolo"/>
            <p:cNvSpPr/>
            <p:nvPr/>
          </p:nvSpPr>
          <p:spPr>
            <a:xfrm>
              <a:off x="0" y="0"/>
              <a:ext cx="1928515" cy="563122"/>
            </a:xfrm>
            <a:prstGeom prst="rect">
              <a:avLst/>
            </a:prstGeom>
            <a:solidFill>
              <a:schemeClr val="accent1">
                <a:alpha val="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34" name="image8.png" descr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28515" cy="563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608965" y="92074"/>
            <a:ext cx="1096137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" tIns="36000" rIns="36000" bIns="360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  <a:ln w="12700">
            <a:miter lim="400000"/>
          </a:ln>
        </p:spPr>
        <p:txBody>
          <a:bodyPr wrap="none" lIns="36000" tIns="36000" rIns="36000" bIns="36000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121807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56777" marR="0" indent="-456777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1pPr>
      <a:lvl2pPr marL="1014241" marR="0" indent="-405205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2pPr>
      <a:lvl3pPr marL="1564593" marR="0" indent="-346521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3pPr>
      <a:lvl4pPr marL="2199297" marR="0" indent="-372189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4pPr>
      <a:lvl5pPr marL="2838108" marR="0" indent="-401964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▪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5pPr>
      <a:lvl6pPr marL="3431685" marR="0" indent="-386505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6pPr>
      <a:lvl7pPr marL="4040721" marR="0" indent="-386504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7pPr>
      <a:lvl8pPr marL="4649758" marR="0" indent="-386505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8pPr>
      <a:lvl9pPr marL="5258793" marR="0" indent="-386504" algn="l" defTabSz="1218071" rtl="0" latinLnBrk="0">
        <a:lnSpc>
          <a:spcPct val="104999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3300" b="0" i="0" u="none" strike="noStrike" cap="none" spc="0" baseline="0">
          <a:ln>
            <a:noFill/>
          </a:ln>
          <a:solidFill>
            <a:srgbClr val="234465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2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87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8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73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67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6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53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46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ubtitle 10"/>
          <p:cNvSpPr txBox="1">
            <a:spLocks noGrp="1"/>
          </p:cNvSpPr>
          <p:nvPr>
            <p:ph type="body" sz="quarter" idx="1"/>
          </p:nvPr>
        </p:nvSpPr>
        <p:spPr>
          <a:xfrm>
            <a:off x="666685" y="1303141"/>
            <a:ext cx="10962449" cy="8826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816108">
              <a:spcBef>
                <a:spcPts val="400"/>
              </a:spcBef>
              <a:defRPr sz="2680">
                <a:solidFill>
                  <a:srgbClr val="FFA000"/>
                </a:solidFill>
              </a:defRPr>
            </a:pPr>
            <a:r>
              <a:t>Enums, Objects, Class Definition &amp; </a:t>
            </a:r>
            <a:br/>
            <a:r>
              <a:t>Members</a:t>
            </a:r>
          </a:p>
        </p:txBody>
      </p:sp>
      <p:sp>
        <p:nvSpPr>
          <p:cNvPr id="299" name="Title 9"/>
          <p:cNvSpPr txBox="1">
            <a:spLocks noGrp="1"/>
          </p:cNvSpPr>
          <p:nvPr>
            <p:ph type="title"/>
          </p:nvPr>
        </p:nvSpPr>
        <p:spPr>
          <a:xfrm>
            <a:off x="666685" y="254857"/>
            <a:ext cx="10962449" cy="88265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/>
            </a:lvl1pPr>
          </a:lstStyle>
          <a:p>
            <a:r>
              <a:t>Classes and Objects</a:t>
            </a:r>
          </a:p>
        </p:txBody>
      </p:sp>
      <p:sp>
        <p:nvSpPr>
          <p:cNvPr id="300" name="Text Placeholder 12"/>
          <p:cNvSpPr>
            <a:spLocks noGrp="1"/>
          </p:cNvSpPr>
          <p:nvPr>
            <p:ph type="body" idx="14"/>
          </p:nvPr>
        </p:nvSpPr>
        <p:spPr>
          <a:xfrm>
            <a:off x="8641601" y="5931641"/>
            <a:ext cx="2950750" cy="351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r"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Software University</a:t>
            </a:r>
          </a:p>
        </p:txBody>
      </p:sp>
      <p:sp>
        <p:nvSpPr>
          <p:cNvPr id="301" name="Text Placeholder 13"/>
          <p:cNvSpPr>
            <a:spLocks noGrp="1"/>
          </p:cNvSpPr>
          <p:nvPr>
            <p:ph type="body" idx="15"/>
          </p:nvPr>
        </p:nvSpPr>
        <p:spPr>
          <a:xfrm>
            <a:off x="8641601" y="6355794"/>
            <a:ext cx="2950750" cy="3207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r">
              <a:spcBef>
                <a:spcPts val="0"/>
              </a:spcBef>
              <a:buSzTx/>
              <a:buNone/>
              <a:defRPr sz="1600" b="1" u="sng">
                <a:solidFill>
                  <a:srgbClr val="F2AC44"/>
                </a:solidFill>
                <a:uFill>
                  <a:solidFill>
                    <a:srgbClr val="F2AC44"/>
                  </a:solidFill>
                </a:uFill>
                <a:hlinkClick r:id="rId2"/>
              </a:defRPr>
            </a:lvl1pPr>
          </a:lstStyle>
          <a:p>
            <a:pPr>
              <a:defRPr>
                <a:solidFill>
                  <a:srgbClr val="234465"/>
                </a:solidFill>
                <a:uFillTx/>
              </a:defRPr>
            </a:pPr>
            <a:r>
              <a:rPr>
                <a:solidFill>
                  <a:srgbClr val="F2AC44"/>
                </a:solidFill>
                <a:uFill>
                  <a:solidFill>
                    <a:srgbClr val="F2AC44"/>
                  </a:solidFill>
                </a:uFill>
                <a:hlinkClick r:id="rId2"/>
              </a:rPr>
              <a:t>http://softuni.bg</a:t>
            </a:r>
          </a:p>
        </p:txBody>
      </p:sp>
      <p:sp>
        <p:nvSpPr>
          <p:cNvPr id="302" name="Text Placeholder 14"/>
          <p:cNvSpPr>
            <a:spLocks noGrp="1"/>
          </p:cNvSpPr>
          <p:nvPr>
            <p:ph type="body" idx="16"/>
          </p:nvPr>
        </p:nvSpPr>
        <p:spPr>
          <a:xfrm>
            <a:off x="670971" y="4679824"/>
            <a:ext cx="2950750" cy="44479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400" b="1"/>
            </a:lvl1pPr>
          </a:lstStyle>
          <a:p>
            <a:r>
              <a:t>SoftUni Team</a:t>
            </a:r>
          </a:p>
        </p:txBody>
      </p:sp>
      <p:sp>
        <p:nvSpPr>
          <p:cNvPr id="303" name="Text Placeholder 15"/>
          <p:cNvSpPr>
            <a:spLocks noGrp="1"/>
          </p:cNvSpPr>
          <p:nvPr>
            <p:ph type="body" idx="17"/>
          </p:nvPr>
        </p:nvSpPr>
        <p:spPr>
          <a:xfrm>
            <a:off x="670971" y="5257251"/>
            <a:ext cx="2950750" cy="5252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marL="0" indent="0" defTabSz="937915">
              <a:spcBef>
                <a:spcPts val="0"/>
              </a:spcBef>
              <a:buSzTx/>
              <a:buNone/>
              <a:defRPr sz="1540" b="1"/>
            </a:pPr>
            <a:r>
              <a:t>- Polya Pavlova</a:t>
            </a:r>
          </a:p>
          <a:p>
            <a:pPr marL="0" indent="0" defTabSz="937915">
              <a:spcBef>
                <a:spcPts val="0"/>
              </a:spcBef>
              <a:buSzTx/>
              <a:buNone/>
              <a:defRPr sz="1540" b="1"/>
            </a:pPr>
            <a:r>
              <a:t>- Iliya Iliev</a:t>
            </a:r>
          </a:p>
        </p:txBody>
      </p:sp>
      <p:pic>
        <p:nvPicPr>
          <p:cNvPr id="304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6209" y="2180059"/>
            <a:ext cx="4343401" cy="249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Representing the Real World</a:t>
            </a:r>
          </a:p>
        </p:txBody>
      </p:sp>
      <p:sp>
        <p:nvSpPr>
          <p:cNvPr id="340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Object-Oriented Programming</a:t>
            </a:r>
          </a:p>
        </p:txBody>
      </p:sp>
      <p:pic>
        <p:nvPicPr>
          <p:cNvPr id="3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1812" y="867741"/>
            <a:ext cx="3505201" cy="3533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4"/>
                  <a:pt x="0" y="10799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5" y="21600"/>
                  <a:pt x="21600" y="16763"/>
                  <a:pt x="21600" y="10799"/>
                </a:cubicBezTo>
                <a:cubicBezTo>
                  <a:pt x="21600" y="4834"/>
                  <a:pt x="16765" y="0"/>
                  <a:pt x="10800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blurRad="381000" dist="292100" dir="5400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t>So far our data types were essentially “just numbers”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int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t>float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t>double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are obviously numbers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char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is also a number, although treated like a symbol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arrays of the above types are still just numerical data</a:t>
            </a:r>
          </a:p>
          <a:p>
            <a:pPr>
              <a:buClr>
                <a:srgbClr val="234465"/>
              </a:buClr>
            </a:pPr>
            <a:r>
              <a:t>The physical world CAN be represented entirely by numbers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Computers work with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t>s and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t>s anyway</a:t>
            </a:r>
          </a:p>
          <a:p>
            <a:pPr>
              <a:buClr>
                <a:srgbClr val="234465"/>
              </a:buClr>
            </a:pPr>
            <a:r>
              <a:t>What matters is not the data itself, but how you interpret it</a:t>
            </a:r>
          </a:p>
        </p:txBody>
      </p:sp>
      <p:sp>
        <p:nvSpPr>
          <p:cNvPr id="344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Representing the Real World in Code</a:t>
            </a:r>
          </a:p>
        </p:txBody>
      </p:sp>
      <p:sp>
        <p:nvSpPr>
          <p:cNvPr id="34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 marL="447642" indent="-447642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234"/>
            </a:pPr>
            <a:r>
              <a:t>In the real world, we usually talk about "</a:t>
            </a:r>
            <a:r>
              <a:rPr b="1">
                <a:solidFill>
                  <a:srgbClr val="FFA000"/>
                </a:solidFill>
              </a:rPr>
              <a:t>objects</a:t>
            </a:r>
            <a:r>
              <a:t>"</a:t>
            </a:r>
          </a:p>
          <a:p>
            <a:pPr marL="969890" lvl="1" indent="-373035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038"/>
            </a:pPr>
            <a:r>
              <a:t>e.g.: </a:t>
            </a:r>
            <a:r>
              <a:rPr b="1">
                <a:solidFill>
                  <a:srgbClr val="FFA000"/>
                </a:solidFill>
              </a:rPr>
              <a:t>Peter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United Kingdom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George's Car</a:t>
            </a:r>
          </a:p>
          <a:p>
            <a:pPr marL="969890" lvl="1" indent="-373035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038"/>
            </a:pPr>
            <a:r>
              <a:t>Objects have attributes/properties, e.g.: </a:t>
            </a:r>
            <a:r>
              <a:rPr b="1">
                <a:solidFill>
                  <a:srgbClr val="FFA000"/>
                </a:solidFill>
              </a:rPr>
              <a:t>age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population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fuel</a:t>
            </a:r>
          </a:p>
          <a:p>
            <a:pPr marL="969890" lvl="1" indent="-373035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038"/>
            </a:pPr>
            <a:r>
              <a:t>Objects can sometimes do things, e.g.: </a:t>
            </a:r>
            <a:r>
              <a:rPr b="1">
                <a:solidFill>
                  <a:srgbClr val="FFA000"/>
                </a:solidFill>
              </a:rPr>
              <a:t>talk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leave EU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break</a:t>
            </a:r>
          </a:p>
          <a:p>
            <a:pPr marL="447642" indent="-447642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234"/>
            </a:pPr>
            <a:r>
              <a:t>There are usually multiple objects of the same </a:t>
            </a:r>
            <a:r>
              <a:rPr b="1">
                <a:solidFill>
                  <a:srgbClr val="FFA000"/>
                </a:solidFill>
              </a:rPr>
              <a:t>type</a:t>
            </a:r>
            <a:r>
              <a:t>/</a:t>
            </a:r>
            <a:r>
              <a:rPr b="1">
                <a:solidFill>
                  <a:srgbClr val="FFA000"/>
                </a:solidFill>
              </a:rPr>
              <a:t>class</a:t>
            </a:r>
          </a:p>
          <a:p>
            <a:pPr marL="969890" lvl="1" indent="-373035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038" b="1">
                <a:solidFill>
                  <a:srgbClr val="FFA000"/>
                </a:solidFill>
              </a:defRPr>
            </a:pPr>
            <a:r>
              <a:t>Peter</a:t>
            </a:r>
            <a:r>
              <a:rPr b="0">
                <a:solidFill>
                  <a:srgbClr val="234465"/>
                </a:solidFill>
              </a:rPr>
              <a:t>, </a:t>
            </a:r>
            <a:r>
              <a:t>Churchill</a:t>
            </a:r>
            <a:r>
              <a:rPr b="0">
                <a:solidFill>
                  <a:srgbClr val="234465"/>
                </a:solidFill>
              </a:rPr>
              <a:t>, </a:t>
            </a:r>
            <a:r>
              <a:t>Abd al Hakim</a:t>
            </a:r>
            <a:r>
              <a:rPr b="0">
                <a:solidFill>
                  <a:srgbClr val="234465"/>
                </a:solidFill>
              </a:rPr>
              <a:t>, </a:t>
            </a:r>
            <a:r>
              <a:t>Hanyu</a:t>
            </a:r>
            <a:r>
              <a:rPr b="0">
                <a:solidFill>
                  <a:srgbClr val="234465"/>
                </a:solidFill>
              </a:rPr>
              <a:t> are all people</a:t>
            </a:r>
          </a:p>
          <a:p>
            <a:pPr marL="969890" lvl="1" indent="-373035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038" b="1">
                <a:solidFill>
                  <a:srgbClr val="FFA000"/>
                </a:solidFill>
              </a:defRPr>
            </a:pPr>
            <a:r>
              <a:t>United Kingdom</a:t>
            </a:r>
            <a:r>
              <a:rPr b="0">
                <a:solidFill>
                  <a:srgbClr val="234465"/>
                </a:solidFill>
              </a:rPr>
              <a:t>, </a:t>
            </a:r>
            <a:r>
              <a:t>India</a:t>
            </a:r>
            <a:r>
              <a:rPr b="0">
                <a:solidFill>
                  <a:srgbClr val="234465"/>
                </a:solidFill>
              </a:rPr>
              <a:t>, </a:t>
            </a:r>
            <a:r>
              <a:t>Egypt</a:t>
            </a:r>
            <a:r>
              <a:rPr b="0">
                <a:solidFill>
                  <a:srgbClr val="234465"/>
                </a:solidFill>
              </a:rPr>
              <a:t> are all countries</a:t>
            </a:r>
          </a:p>
          <a:p>
            <a:pPr marL="447642" indent="-447642" defTabSz="1193710">
              <a:lnSpc>
                <a:spcPct val="94500"/>
              </a:lnSpc>
              <a:spcBef>
                <a:spcPts val="500"/>
              </a:spcBef>
              <a:buClr>
                <a:srgbClr val="234465"/>
              </a:buClr>
              <a:defRPr sz="3234"/>
            </a:pPr>
            <a:r>
              <a:t>Object-oriented programming focuses on such </a:t>
            </a:r>
            <a:r>
              <a:rPr sz="3136" b="1">
                <a:solidFill>
                  <a:srgbClr val="FFA000"/>
                </a:solidFill>
              </a:rPr>
              <a:t>classes &amp; objects</a:t>
            </a:r>
          </a:p>
        </p:txBody>
      </p:sp>
      <p:sp>
        <p:nvSpPr>
          <p:cNvPr id="348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Representing the Real World in Code</a:t>
            </a:r>
          </a:p>
        </p:txBody>
      </p:sp>
      <p:sp>
        <p:nvSpPr>
          <p:cNvPr id="34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Object-Oriented Programming</a:t>
            </a:r>
          </a:p>
        </p:txBody>
      </p:sp>
      <p:sp>
        <p:nvSpPr>
          <p:cNvPr id="352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OOP Concept and C++ OOP</a:t>
            </a:r>
          </a:p>
        </p:txBody>
      </p:sp>
      <p:pic>
        <p:nvPicPr>
          <p:cNvPr id="3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8811" y="152400"/>
            <a:ext cx="5562601" cy="434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t>Classes – user-defined data types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class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keyword, followed by a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name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Followed by </a:t>
            </a:r>
            <a:r>
              <a:rPr b="1">
                <a:solidFill>
                  <a:srgbClr val="FFA000"/>
                </a:solidFill>
              </a:rPr>
              <a:t>definition</a:t>
            </a:r>
            <a:r>
              <a:t> in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t> brackets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Definition contains the class “</a:t>
            </a:r>
            <a:r>
              <a:rPr b="1">
                <a:solidFill>
                  <a:srgbClr val="FFA000"/>
                </a:solidFill>
              </a:rPr>
              <a:t>members</a:t>
            </a:r>
            <a:r>
              <a:t>” –</a:t>
            </a:r>
            <a:br/>
            <a:r>
              <a:rPr b="1">
                <a:solidFill>
                  <a:srgbClr val="FFA000"/>
                </a:solidFill>
              </a:rPr>
              <a:t>fields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methods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constructors</a:t>
            </a:r>
            <a:r>
              <a:t>, </a:t>
            </a:r>
            <a:r>
              <a:rPr b="1">
                <a:solidFill>
                  <a:srgbClr val="FFA000"/>
                </a:solidFill>
              </a:rPr>
              <a:t>destructors</a:t>
            </a:r>
          </a:p>
          <a:p>
            <a:pPr>
              <a:buClr>
                <a:srgbClr val="234465"/>
              </a:buClr>
            </a:pPr>
            <a:r>
              <a:t>Objects – any variable of a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t>-defined data type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Used similar to variables of primitive data types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Accessing members of an object is done with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operator.</a:t>
            </a:r>
            <a:r>
              <a:t> (dot)</a:t>
            </a:r>
          </a:p>
        </p:txBody>
      </p:sp>
      <p:sp>
        <p:nvSpPr>
          <p:cNvPr id="356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Classes and Objects in C++</a:t>
            </a:r>
          </a:p>
        </p:txBody>
      </p:sp>
      <p:sp>
        <p:nvSpPr>
          <p:cNvPr id="35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3" y="1196124"/>
            <a:ext cx="11619060" cy="5201068"/>
          </a:xfrm>
          <a:prstGeom prst="rect">
            <a:avLst/>
          </a:prstGeom>
        </p:spPr>
        <p:txBody>
          <a:bodyPr/>
          <a:lstStyle/>
          <a:p>
            <a:pPr marL="447642" indent="-447642" defTabSz="1193710">
              <a:lnSpc>
                <a:spcPct val="94500"/>
              </a:lnSpc>
              <a:spcBef>
                <a:spcPts val="500"/>
              </a:spcBef>
              <a:defRPr sz="3234"/>
            </a:pPr>
            <a:r>
              <a:t>Syntax: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t> keyword followed by name you want and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b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 ClassName { </a:t>
            </a:r>
            <a:b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access_modifier:</a:t>
            </a:r>
            <a:b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    members… </a:t>
            </a:r>
            <a:b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access_modifier:</a:t>
            </a:r>
            <a:b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b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}; </a:t>
            </a:r>
            <a:r>
              <a:rPr sz="2352" b="1" i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//don't forget the ; after definition</a:t>
            </a:r>
            <a:endParaRPr b="1" i="1">
              <a:solidFill>
                <a:srgbClr val="FFA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7642" indent="-447642" defTabSz="1193710">
              <a:lnSpc>
                <a:spcPct val="94500"/>
              </a:lnSpc>
              <a:spcBef>
                <a:spcPts val="500"/>
              </a:spcBef>
              <a:defRPr sz="3234"/>
            </a:pPr>
            <a:r>
              <a:t>Members of a class are variables and functions</a:t>
            </a:r>
          </a:p>
          <a:p>
            <a:pPr marL="447642" indent="-447642" defTabSz="1193710">
              <a:lnSpc>
                <a:spcPct val="94500"/>
              </a:lnSpc>
              <a:spcBef>
                <a:spcPts val="500"/>
              </a:spcBef>
              <a:defRPr sz="3234"/>
            </a:pPr>
            <a:r>
              <a:t>Access modifiers – say where members can be accessed from</a:t>
            </a:r>
          </a:p>
        </p:txBody>
      </p:sp>
      <p:sp>
        <p:nvSpPr>
          <p:cNvPr id="360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Defining C++ Classes</a:t>
            </a:r>
          </a:p>
        </p:txBody>
      </p:sp>
      <p:sp>
        <p:nvSpPr>
          <p:cNvPr id="36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t>Let’s define a Person class 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With an age, a name and a height</a:t>
            </a:r>
          </a:p>
          <a:p>
            <a:pPr marL="989683" lvl="1" indent="-380647">
              <a:buClr>
                <a:srgbClr val="234465"/>
              </a:buClr>
              <a:tabLst>
                <a:tab pos="6540500" algn="l"/>
              </a:tabLst>
              <a:defRPr sz="3100"/>
            </a:pPr>
            <a:r>
              <a:t>For now, ignore access modifiers </a:t>
            </a:r>
            <a:br/>
            <a:r>
              <a:t>– just place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r>
              <a:t> at the beginning</a:t>
            </a:r>
          </a:p>
          <a:p>
            <a:pPr>
              <a:buClr>
                <a:srgbClr val="234465"/>
              </a:buClr>
            </a:pPr>
            <a:r>
              <a:t>Notice we can use data types which </a:t>
            </a:r>
            <a:br/>
            <a:r>
              <a:t>are themselves objects of classes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name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here is an object of the </a:t>
            </a:r>
            <a:b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STL class </a:t>
            </a:r>
            <a:r>
              <a:t>string</a:t>
            </a:r>
          </a:p>
        </p:txBody>
      </p:sp>
      <p:sp>
        <p:nvSpPr>
          <p:cNvPr id="364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Defining C++ Classes – Example</a:t>
            </a:r>
          </a:p>
        </p:txBody>
      </p:sp>
      <p:sp>
        <p:nvSpPr>
          <p:cNvPr id="36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66" name="TextBox 5"/>
          <p:cNvSpPr txBox="1"/>
          <p:nvPr/>
        </p:nvSpPr>
        <p:spPr>
          <a:xfrm>
            <a:off x="7984032" y="1371599"/>
            <a:ext cx="3901581" cy="35307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1800">
                <a:solidFill>
                  <a:srgbClr val="00A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#include&lt;string&gt;</a:t>
            </a:r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class </a:t>
            </a:r>
            <a:r>
              <a:rPr b="0">
                <a:solidFill>
                  <a:srgbClr val="000000"/>
                </a:solidFill>
              </a:rPr>
              <a:t>Person </a:t>
            </a:r>
            <a:r>
              <a:rPr b="0">
                <a:solidFill>
                  <a:srgbClr val="FF0000"/>
                </a:solidFill>
              </a:rPr>
              <a:t>{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0000A0"/>
                </a:solidFill>
              </a:rPr>
              <a:t>public</a:t>
            </a:r>
            <a:r>
              <a:rPr>
                <a:solidFill>
                  <a:srgbClr val="FF0000"/>
                </a:solidFill>
              </a:rPr>
              <a:t>: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0000A0"/>
                </a:solidFill>
              </a:rPr>
              <a:t>std</a:t>
            </a:r>
            <a:r>
              <a:rPr>
                <a:solidFill>
                  <a:srgbClr val="FF0000"/>
                </a:solidFill>
              </a:rPr>
              <a:t>::</a:t>
            </a:r>
            <a:r>
              <a:rPr b="1">
                <a:solidFill>
                  <a:srgbClr val="00A000"/>
                </a:solidFill>
              </a:rPr>
              <a:t>string </a:t>
            </a:r>
            <a:r>
              <a:rPr>
                <a:solidFill>
                  <a:srgbClr val="000000"/>
                </a:solidFill>
              </a:rPr>
              <a:t>name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0000A0"/>
                </a:solidFill>
              </a:rPr>
              <a:t>int </a:t>
            </a:r>
            <a:r>
              <a:rPr>
                <a:solidFill>
                  <a:srgbClr val="000000"/>
                </a:solidFill>
              </a:rPr>
              <a:t>age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heightMeters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</a:t>
            </a:r>
            <a:r>
              <a:rPr b="0">
                <a:solidFill>
                  <a:srgbClr val="000000"/>
                </a:solidFill>
              </a:rPr>
              <a:t>main</a:t>
            </a:r>
            <a:r>
              <a:rPr b="0">
                <a:solidFill>
                  <a:srgbClr val="FF0000"/>
                </a:solidFill>
              </a:rPr>
              <a:t>() {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Person p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0000A0"/>
                </a:solidFill>
              </a:rPr>
              <a:t>return</a:t>
            </a:r>
            <a:r>
              <a:t> </a:t>
            </a:r>
            <a:r>
              <a:rPr>
                <a:solidFill>
                  <a:srgbClr val="F000F0"/>
                </a:solidFill>
              </a:rPr>
              <a:t>0</a:t>
            </a:r>
            <a: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Defining C++ Classes</a:t>
            </a:r>
          </a:p>
        </p:txBody>
      </p:sp>
      <p:sp>
        <p:nvSpPr>
          <p:cNvPr id="369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3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8412" y="685800"/>
            <a:ext cx="4572001" cy="388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998474" cy="5201068"/>
          </a:xfrm>
          <a:prstGeom prst="rect">
            <a:avLst/>
          </a:prstGeom>
        </p:spPr>
        <p:txBody>
          <a:bodyPr/>
          <a:lstStyle/>
          <a:p>
            <a:r>
              <a:t>We get C++ objects by creating a variable of a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t> data type</a:t>
            </a:r>
          </a:p>
          <a:p>
            <a:pPr marL="989683" lvl="1" indent="-380647">
              <a:defRPr sz="3100"/>
            </a:pPr>
            <a:r>
              <a:t>We've done that before – creating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t>s,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t>s,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t>s, etc.</a:t>
            </a:r>
          </a:p>
          <a:p>
            <a:r>
              <a:t>Objects follow the same rules as normal variables</a:t>
            </a:r>
          </a:p>
          <a:p>
            <a:pPr marL="989683" lvl="1" indent="-380647">
              <a:defRPr sz="3100"/>
            </a:pPr>
            <a:r>
              <a:t>Can be passed as copy to a function or by reference with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 sz="3400" b="1">
              <a:solidFill>
                <a:srgbClr val="FFA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89683" lvl="1" indent="-380647">
              <a:defRPr sz="3100"/>
            </a:pPr>
            <a:r>
              <a:t>Can be put into arrays,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t>s, etc.</a:t>
            </a:r>
          </a:p>
          <a:p>
            <a:r>
              <a:t>Accessing members is done through </a:t>
            </a:r>
            <a:r>
              <a:rPr sz="32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operator.</a:t>
            </a:r>
            <a:r>
              <a:t> (dot)</a:t>
            </a:r>
          </a:p>
          <a:p>
            <a:pPr marL="989683" lvl="1" indent="-380647">
              <a:defRPr sz="3100"/>
            </a:pPr>
            <a:r>
              <a:t>If accessing through an iterator, we use the </a:t>
            </a:r>
            <a:r>
              <a:rPr sz="30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operator-&gt;</a:t>
            </a:r>
          </a:p>
        </p:txBody>
      </p:sp>
      <p:sp>
        <p:nvSpPr>
          <p:cNvPr id="373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Using C++ Objects</a:t>
            </a:r>
          </a:p>
        </p:txBody>
      </p:sp>
      <p:sp>
        <p:nvSpPr>
          <p:cNvPr id="37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1" y="1196124"/>
            <a:ext cx="12152460" cy="5201068"/>
          </a:xfrm>
          <a:prstGeom prst="rect">
            <a:avLst/>
          </a:prstGeom>
        </p:spPr>
        <p:txBody>
          <a:bodyPr/>
          <a:lstStyle/>
          <a:p>
            <a:r>
              <a:t>Let’s create a Person object and assign their fields some values</a:t>
            </a:r>
          </a:p>
          <a:p>
            <a:pPr marL="989683" lvl="1" indent="-380647">
              <a:defRPr sz="3100"/>
            </a:pPr>
            <a:r>
              <a:t>NOTE: classes can be defined inside other classes – see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t> here</a:t>
            </a:r>
          </a:p>
        </p:txBody>
      </p:sp>
      <p:sp>
        <p:nvSpPr>
          <p:cNvPr id="377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Using C++ Objects – Example</a:t>
            </a:r>
          </a:p>
        </p:txBody>
      </p:sp>
      <p:sp>
        <p:nvSpPr>
          <p:cNvPr id="37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79" name="TextBox 6"/>
          <p:cNvSpPr txBox="1"/>
          <p:nvPr/>
        </p:nvSpPr>
        <p:spPr>
          <a:xfrm>
            <a:off x="429198" y="3130814"/>
            <a:ext cx="5218262" cy="35307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</a:t>
            </a:r>
            <a:r>
              <a:rPr b="0" dirty="0">
                <a:solidFill>
                  <a:srgbClr val="000000"/>
                </a:solidFill>
              </a:rPr>
              <a:t>Person </a:t>
            </a:r>
            <a:r>
              <a:rPr b="0" dirty="0">
                <a:solidFill>
                  <a:srgbClr val="FF0000"/>
                </a:solidFill>
              </a:rPr>
              <a:t>{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b="1" dirty="0">
                <a:solidFill>
                  <a:srgbClr val="0000A0"/>
                </a:solidFill>
              </a:rPr>
              <a:t>class </a:t>
            </a:r>
            <a:r>
              <a:rPr dirty="0">
                <a:solidFill>
                  <a:srgbClr val="000000"/>
                </a:solidFill>
              </a:rPr>
              <a:t>Body </a:t>
            </a:r>
            <a:r>
              <a:rPr dirty="0">
                <a:solidFill>
                  <a:srgbClr val="FF0000"/>
                </a:solidFill>
              </a:rPr>
              <a:t>{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b="1" dirty="0">
                <a:solidFill>
                  <a:srgbClr val="0000A0"/>
                </a:solidFill>
              </a:rPr>
              <a:t>public</a:t>
            </a:r>
            <a:r>
              <a:rPr dirty="0">
                <a:solidFill>
                  <a:srgbClr val="FF0000"/>
                </a:solidFill>
              </a:rPr>
              <a:t>: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 err="1">
                <a:solidFill>
                  <a:srgbClr val="000000"/>
                </a:solidFill>
              </a:rPr>
              <a:t>heightMeters</a:t>
            </a:r>
            <a:r>
              <a:rPr dirty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 err="1">
                <a:solidFill>
                  <a:srgbClr val="000000"/>
                </a:solidFill>
              </a:rPr>
              <a:t>weightKgs</a:t>
            </a:r>
            <a:r>
              <a:rPr dirty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>
                <a:solidFill>
                  <a:srgbClr val="FF0000"/>
                </a:solidFill>
              </a:rPr>
              <a:t>};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</a:t>
            </a:r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public</a:t>
            </a:r>
            <a:r>
              <a:rPr b="0" dirty="0">
                <a:solidFill>
                  <a:srgbClr val="FF0000"/>
                </a:solidFill>
              </a:rPr>
              <a:t>: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b="1" dirty="0">
                <a:solidFill>
                  <a:srgbClr val="00A000"/>
                </a:solidFill>
              </a:rPr>
              <a:t>string </a:t>
            </a:r>
            <a:r>
              <a:rPr dirty="0">
                <a:solidFill>
                  <a:srgbClr val="000000"/>
                </a:solidFill>
              </a:rPr>
              <a:t>name</a:t>
            </a:r>
            <a:r>
              <a:rPr dirty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b="1" dirty="0" err="1">
                <a:solidFill>
                  <a:srgbClr val="0000A0"/>
                </a:solidFill>
              </a:rPr>
              <a:t>int</a:t>
            </a:r>
            <a:r>
              <a:rPr b="1" dirty="0">
                <a:solidFill>
                  <a:srgbClr val="0000A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age</a:t>
            </a:r>
            <a:r>
              <a:rPr dirty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 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>
                <a:solidFill>
                  <a:srgbClr val="000000"/>
                </a:solidFill>
              </a:rPr>
              <a:t>Body </a:t>
            </a:r>
            <a:r>
              <a:rPr dirty="0" err="1">
                <a:solidFill>
                  <a:srgbClr val="000000"/>
                </a:solidFill>
              </a:rPr>
              <a:t>body</a:t>
            </a:r>
            <a:r>
              <a:rPr dirty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};</a:t>
            </a:r>
          </a:p>
        </p:txBody>
      </p:sp>
      <p:sp>
        <p:nvSpPr>
          <p:cNvPr id="380" name="TextBox 7"/>
          <p:cNvSpPr txBox="1"/>
          <p:nvPr/>
        </p:nvSpPr>
        <p:spPr>
          <a:xfrm>
            <a:off x="6328135" y="3126769"/>
            <a:ext cx="5334001" cy="35307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 joro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name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0000FF"/>
                </a:solidFill>
              </a:rPr>
              <a:t>"George Georgiev"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age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F000F0"/>
                </a:solidFill>
              </a:rPr>
              <a:t>25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body</a:t>
            </a:r>
            <a:r>
              <a:rPr>
                <a:solidFill>
                  <a:srgbClr val="FF0000"/>
                </a:solidFill>
              </a:rPr>
              <a:t>.</a:t>
            </a:r>
            <a:r>
              <a:t>heightMeters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F000F0"/>
                </a:solidFill>
              </a:rPr>
              <a:t>1.82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body</a:t>
            </a:r>
            <a:r>
              <a:rPr>
                <a:solidFill>
                  <a:srgbClr val="FF0000"/>
                </a:solidFill>
              </a:rPr>
              <a:t>.</a:t>
            </a:r>
            <a:r>
              <a:t>weightKgs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F000F0"/>
                </a:solidFill>
              </a:rPr>
              <a:t>87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FF0000"/>
              </a:solidFill>
            </a:endParaRP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 otherPerson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name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0000FF"/>
                </a:solidFill>
              </a:rPr>
              <a:t>"Lorem Ipsum"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age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F000F0"/>
                </a:solidFill>
              </a:rPr>
              <a:t>42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body</a:t>
            </a:r>
            <a:r>
              <a:rPr>
                <a:solidFill>
                  <a:srgbClr val="FF0000"/>
                </a:solidFill>
              </a:rPr>
              <a:t>.</a:t>
            </a:r>
            <a:r>
              <a:t>heightMeters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F000F0"/>
                </a:solidFill>
              </a:rPr>
              <a:t>1.3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otherPerson</a:t>
            </a:r>
            <a:r>
              <a:rPr>
                <a:solidFill>
                  <a:srgbClr val="FF0000"/>
                </a:solidFill>
              </a:rPr>
              <a:t>.</a:t>
            </a:r>
            <a:r>
              <a:t>body</a:t>
            </a:r>
            <a:r>
              <a:rPr>
                <a:solidFill>
                  <a:srgbClr val="FF0000"/>
                </a:solidFill>
              </a:rPr>
              <a:t>.</a:t>
            </a:r>
            <a:r>
              <a:t>weightKgs </a:t>
            </a:r>
            <a:r>
              <a:rPr>
                <a:solidFill>
                  <a:srgbClr val="FF0000"/>
                </a:solidFill>
              </a:rPr>
              <a:t>= </a:t>
            </a:r>
            <a:r>
              <a:rPr>
                <a:solidFill>
                  <a:srgbClr val="F000F0"/>
                </a:solidFill>
              </a:rPr>
              <a:t>69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3"/>
          <p:cNvSpPr txBox="1">
            <a:spLocks noGrp="1"/>
          </p:cNvSpPr>
          <p:nvPr>
            <p:ph type="body" idx="1"/>
          </p:nvPr>
        </p:nvSpPr>
        <p:spPr>
          <a:xfrm>
            <a:off x="190412" y="1191466"/>
            <a:ext cx="11804824" cy="5530012"/>
          </a:xfrm>
          <a:prstGeom prst="rect">
            <a:avLst/>
          </a:prstGeom>
        </p:spPr>
        <p:txBody>
          <a:bodyPr/>
          <a:lstStyle/>
          <a:p>
            <a:pPr marL="446087" indent="-446087">
              <a:lnSpc>
                <a:spcPts val="4000"/>
              </a:lnSpc>
              <a:buAutoNum type="arabicPeriod"/>
            </a:pPr>
            <a:r>
              <a:t>Special Types –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t>,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</a:p>
          <a:p>
            <a:pPr marL="446087" indent="-446087">
              <a:lnSpc>
                <a:spcPts val="4000"/>
              </a:lnSpc>
              <a:buAutoNum type="arabicPeriod"/>
            </a:pPr>
            <a:r>
              <a:t>Representing the Real World – OOP</a:t>
            </a:r>
          </a:p>
          <a:p>
            <a:pPr marL="446087" indent="-446087">
              <a:lnSpc>
                <a:spcPts val="4000"/>
              </a:lnSpc>
              <a:buAutoNum type="arabicPeriod"/>
            </a:pPr>
            <a:r>
              <a:t>Defining Classes &amp; Creating Objects</a:t>
            </a:r>
          </a:p>
          <a:p>
            <a:pPr marL="761945" lvl="1" indent="-457200">
              <a:lnSpc>
                <a:spcPts val="4000"/>
              </a:lnSpc>
              <a:defRPr sz="3100"/>
            </a:pPr>
            <a:r>
              <a:t>Fields, Methods, Constructors</a:t>
            </a:r>
          </a:p>
          <a:p>
            <a:pPr marL="761945" lvl="1" indent="-457200">
              <a:lnSpc>
                <a:spcPts val="4000"/>
              </a:lnSpc>
              <a:defRPr sz="3100"/>
            </a:pPr>
            <a:r>
              <a:t>Access Modifiers</a:t>
            </a:r>
          </a:p>
        </p:txBody>
      </p:sp>
      <p:sp>
        <p:nvSpPr>
          <p:cNvPr id="307" name="Rectangle 2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Table of Contents</a:t>
            </a:r>
          </a:p>
        </p:txBody>
      </p:sp>
      <p:sp>
        <p:nvSpPr>
          <p:cNvPr id="30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840810" y="6445769"/>
            <a:ext cx="151301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8084108" y="1909265"/>
            <a:ext cx="3572164" cy="4385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Using C++ Objects</a:t>
            </a:r>
          </a:p>
        </p:txBody>
      </p:sp>
      <p:sp>
        <p:nvSpPr>
          <p:cNvPr id="383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3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6012" y="348761"/>
            <a:ext cx="4648201" cy="438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  <a:defRPr b="1">
                <a:solidFill>
                  <a:srgbClr val="FFA000"/>
                </a:solidFill>
              </a:defRPr>
            </a:pPr>
            <a:r>
              <a:t>Constructors</a:t>
            </a:r>
            <a:r>
              <a:rPr b="0">
                <a:solidFill>
                  <a:srgbClr val="234465"/>
                </a:solidFill>
              </a:rPr>
              <a:t> initialize objects of a class (shortened: "</a:t>
            </a:r>
            <a:r>
              <a:t>ctor</a:t>
            </a:r>
            <a:r>
              <a:rPr b="0">
                <a:solidFill>
                  <a:srgbClr val="234465"/>
                </a:solidFill>
              </a:rPr>
              <a:t>")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Follow same rules as functions, but without a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t> type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Can have overloads, default parameters, etc. </a:t>
            </a:r>
          </a:p>
          <a:p>
            <a:pPr>
              <a:buClr>
                <a:srgbClr val="234465"/>
              </a:buClr>
            </a:pPr>
            <a:r>
              <a:t>Syntax: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ClassName(</a:t>
            </a:r>
            <a:r>
              <a:rPr b="1" i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parameters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b="1" i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</p:txBody>
      </p:sp>
      <p:sp>
        <p:nvSpPr>
          <p:cNvPr id="387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C++ Simple Constructors</a:t>
            </a:r>
          </a:p>
        </p:txBody>
      </p:sp>
      <p:sp>
        <p:nvSpPr>
          <p:cNvPr id="3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9" name="TextBox 4"/>
          <p:cNvSpPr txBox="1"/>
          <p:nvPr/>
        </p:nvSpPr>
        <p:spPr>
          <a:xfrm>
            <a:off x="912812" y="4267200"/>
            <a:ext cx="8991601" cy="18416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class </a:t>
            </a:r>
            <a:r>
              <a:rPr b="0">
                <a:solidFill>
                  <a:srgbClr val="000000"/>
                </a:solidFill>
              </a:rPr>
              <a:t>Person </a:t>
            </a:r>
            <a:r>
              <a:rPr b="0">
                <a:solidFill>
                  <a:srgbClr val="FF0000"/>
                </a:solidFill>
              </a:rPr>
              <a:t>{</a:t>
            </a:r>
          </a:p>
          <a:p>
            <a:pPr>
              <a:lnSpc>
                <a:spcPct val="107000"/>
              </a:lnSpc>
              <a:defRPr sz="1800" b="1">
                <a:solidFill>
                  <a:srgbClr val="00A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string </a:t>
            </a:r>
            <a:r>
              <a:rPr b="0">
                <a:solidFill>
                  <a:srgbClr val="000000"/>
                </a:solidFill>
              </a:rPr>
              <a:t>name</a:t>
            </a:r>
            <a:r>
              <a:rPr b="0">
                <a:solidFill>
                  <a:srgbClr val="FF0000"/>
                </a:solidFill>
              </a:rPr>
              <a:t>; </a:t>
            </a:r>
            <a:r>
              <a:rPr>
                <a:solidFill>
                  <a:srgbClr val="0000A0"/>
                </a:solidFill>
              </a:rPr>
              <a:t>int </a:t>
            </a:r>
            <a:r>
              <a:rPr b="0">
                <a:solidFill>
                  <a:srgbClr val="000000"/>
                </a:solidFill>
              </a:rPr>
              <a:t>age </a:t>
            </a:r>
            <a:r>
              <a:rPr b="0">
                <a:solidFill>
                  <a:srgbClr val="FF0000"/>
                </a:solidFill>
              </a:rPr>
              <a:t>= </a:t>
            </a:r>
            <a:r>
              <a:rPr b="0">
                <a:solidFill>
                  <a:srgbClr val="F000F0"/>
                </a:solidFill>
              </a:rPr>
              <a:t>0</a:t>
            </a:r>
            <a:r>
              <a:rPr b="0">
                <a:solidFill>
                  <a:srgbClr val="FF0000"/>
                </a:solidFill>
              </a:rPr>
              <a:t>;</a:t>
            </a:r>
            <a:r>
              <a:rPr>
                <a:solidFill>
                  <a:srgbClr val="0000A0"/>
                </a:solidFill>
              </a:rPr>
              <a:t> double </a:t>
            </a:r>
            <a:r>
              <a:rPr b="0">
                <a:solidFill>
                  <a:srgbClr val="000000"/>
                </a:solidFill>
              </a:rPr>
              <a:t>heightMeters </a:t>
            </a:r>
            <a:r>
              <a:rPr b="0">
                <a:solidFill>
                  <a:srgbClr val="FF0000"/>
                </a:solidFill>
              </a:rPr>
              <a:t>= </a:t>
            </a:r>
            <a:r>
              <a:rPr b="0">
                <a:solidFill>
                  <a:srgbClr val="F000F0"/>
                </a:solidFill>
              </a:rPr>
              <a:t>0</a:t>
            </a:r>
            <a:r>
              <a:rPr b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Person</a:t>
            </a:r>
            <a:r>
              <a:rPr>
                <a:solidFill>
                  <a:srgbClr val="FF0000"/>
                </a:solidFill>
              </a:rPr>
              <a:t>(</a:t>
            </a:r>
            <a:r>
              <a:rPr b="1">
                <a:solidFill>
                  <a:srgbClr val="00A000"/>
                </a:solidFill>
              </a:rPr>
              <a:t>string </a:t>
            </a:r>
            <a:r>
              <a:t>pName</a:t>
            </a:r>
            <a:r>
              <a:rPr>
                <a:solidFill>
                  <a:srgbClr val="FF0000"/>
                </a:solidFill>
              </a:rPr>
              <a:t>, </a:t>
            </a:r>
            <a:r>
              <a:rPr b="1">
                <a:solidFill>
                  <a:srgbClr val="0000A0"/>
                </a:solidFill>
              </a:rPr>
              <a:t>int </a:t>
            </a:r>
            <a:r>
              <a:t>pAge</a:t>
            </a:r>
            <a:r>
              <a:rPr>
                <a:solidFill>
                  <a:srgbClr val="FF0000"/>
                </a:solidFill>
              </a:rPr>
              <a:t>, 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t>pHeight</a:t>
            </a:r>
            <a:r>
              <a:rPr>
                <a:solidFill>
                  <a:srgbClr val="FF0000"/>
                </a:solidFill>
              </a:rPr>
              <a:t>) {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name </a:t>
            </a:r>
            <a:r>
              <a:t>= </a:t>
            </a:r>
            <a:r>
              <a:rPr>
                <a:solidFill>
                  <a:srgbClr val="000000"/>
                </a:solidFill>
              </a:rPr>
              <a:t>pName</a:t>
            </a:r>
            <a:r>
              <a:t>; </a:t>
            </a:r>
            <a:r>
              <a:rPr>
                <a:solidFill>
                  <a:srgbClr val="000000"/>
                </a:solidFill>
              </a:rPr>
              <a:t>age </a:t>
            </a:r>
            <a:r>
              <a:t>= </a:t>
            </a:r>
            <a:r>
              <a:rPr>
                <a:solidFill>
                  <a:srgbClr val="000000"/>
                </a:solidFill>
              </a:rPr>
              <a:t>pAge</a:t>
            </a:r>
            <a:r>
              <a:t>; </a:t>
            </a:r>
            <a:r>
              <a:rPr>
                <a:solidFill>
                  <a:srgbClr val="000000"/>
                </a:solidFill>
              </a:rPr>
              <a:t>heightMeters </a:t>
            </a:r>
            <a:r>
              <a:t>= </a:t>
            </a:r>
            <a:r>
              <a:rPr>
                <a:solidFill>
                  <a:srgbClr val="000000"/>
                </a:solidFill>
              </a:rPr>
              <a:t>pHeight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build="p" bldLvl="5" animBg="1" advAuto="0"/>
      <p:bldP spid="389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r>
              <a:t>Can be called on declaration directly</a:t>
            </a:r>
          </a:p>
          <a:p>
            <a:endParaRPr/>
          </a:p>
          <a:p>
            <a:pPr marL="989683" lvl="1" indent="-380647">
              <a:defRPr sz="3100"/>
            </a:pPr>
            <a:r>
              <a:t>Since C++11 can be called with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r>
              <a:t> brackets too:</a:t>
            </a:r>
          </a:p>
          <a:p>
            <a:pPr marL="989683" lvl="1" indent="-380647">
              <a:defRPr sz="3100"/>
            </a:pPr>
            <a:endParaRPr/>
          </a:p>
          <a:p>
            <a:r>
              <a:t>Can be used to create objects to pass to a variable/function:</a:t>
            </a:r>
          </a:p>
        </p:txBody>
      </p:sp>
      <p:sp>
        <p:nvSpPr>
          <p:cNvPr id="392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C++ Constructors – Calling</a:t>
            </a:r>
          </a:p>
        </p:txBody>
      </p:sp>
      <p:sp>
        <p:nvSpPr>
          <p:cNvPr id="39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94" name="TextBox 7"/>
          <p:cNvSpPr txBox="1"/>
          <p:nvPr/>
        </p:nvSpPr>
        <p:spPr>
          <a:xfrm>
            <a:off x="831850" y="1696061"/>
            <a:ext cx="10515600" cy="6224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10000"/>
              </a:lnSpc>
              <a:defRPr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 ben</a:t>
            </a:r>
            <a:r>
              <a:rPr>
                <a:solidFill>
                  <a:srgbClr val="FF0000"/>
                </a:solidFill>
              </a:rPr>
              <a:t>(</a:t>
            </a:r>
            <a:r>
              <a:rPr>
                <a:solidFill>
                  <a:srgbClr val="0000FF"/>
                </a:solidFill>
              </a:rPr>
              <a:t>"Ben Dover"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42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1.69</a:t>
            </a:r>
            <a:r>
              <a:rPr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395" name="TextBox 8"/>
          <p:cNvSpPr txBox="1"/>
          <p:nvPr/>
        </p:nvSpPr>
        <p:spPr>
          <a:xfrm>
            <a:off x="829161" y="2925497"/>
            <a:ext cx="10591801" cy="6224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 ben</a:t>
            </a:r>
            <a:r>
              <a:rPr>
                <a:solidFill>
                  <a:srgbClr val="FF0000"/>
                </a:solidFill>
              </a:rPr>
              <a:t>{</a:t>
            </a:r>
            <a:r>
              <a:rPr>
                <a:solidFill>
                  <a:srgbClr val="0000FF"/>
                </a:solidFill>
              </a:rPr>
              <a:t>"Ben Dover"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42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1.69</a:t>
            </a:r>
            <a:r>
              <a:rPr>
                <a:solidFill>
                  <a:srgbClr val="FF0000"/>
                </a:solidFill>
              </a:rPr>
              <a:t>};</a:t>
            </a:r>
          </a:p>
        </p:txBody>
      </p:sp>
      <p:sp>
        <p:nvSpPr>
          <p:cNvPr id="396" name="TextBox 9"/>
          <p:cNvSpPr txBox="1"/>
          <p:nvPr/>
        </p:nvSpPr>
        <p:spPr>
          <a:xfrm>
            <a:off x="829161" y="4604808"/>
            <a:ext cx="10591801" cy="1672310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 ben</a:t>
            </a:r>
            <a:r>
              <a:rPr>
                <a:solidFill>
                  <a:srgbClr val="FF0000"/>
                </a:solidFill>
              </a:rPr>
              <a:t>{</a:t>
            </a:r>
            <a:r>
              <a:rPr>
                <a:solidFill>
                  <a:srgbClr val="0000FF"/>
                </a:solidFill>
              </a:rPr>
              <a:t>"Ben Dover"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42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1.69</a:t>
            </a:r>
            <a:r>
              <a:rPr>
                <a:solidFill>
                  <a:srgbClr val="FF0000"/>
                </a:solidFill>
              </a:rPr>
              <a:t>};</a:t>
            </a:r>
          </a:p>
          <a:p>
            <a:pPr>
              <a:lnSpc>
                <a:spcPct val="107000"/>
              </a:lnSpc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Person chucky </a:t>
            </a:r>
            <a:r>
              <a:rPr>
                <a:solidFill>
                  <a:srgbClr val="FF0000"/>
                </a:solidFill>
              </a:rPr>
              <a:t>= </a:t>
            </a:r>
            <a:r>
              <a:t>Person</a:t>
            </a:r>
            <a:r>
              <a:rPr>
                <a:solidFill>
                  <a:srgbClr val="FF0000"/>
                </a:solidFill>
              </a:rPr>
              <a:t>(</a:t>
            </a:r>
            <a:r>
              <a:rPr>
                <a:solidFill>
                  <a:srgbClr val="0000FF"/>
                </a:solidFill>
              </a:rPr>
              <a:t>"Chuck Norris"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77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1.78</a:t>
            </a:r>
            <a:r>
              <a:rPr>
                <a:solidFill>
                  <a:srgbClr val="FF0000"/>
                </a:solidFill>
              </a:rPr>
              <a:t>);</a:t>
            </a:r>
          </a:p>
          <a:p>
            <a:pPr>
              <a:lnSpc>
                <a:spcPct val="107000"/>
              </a:lnSpc>
              <a:defRPr b="1">
                <a:solidFill>
                  <a:srgbClr val="00A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vector</a:t>
            </a:r>
            <a:r>
              <a:rPr b="0">
                <a:solidFill>
                  <a:srgbClr val="FF0000"/>
                </a:solidFill>
              </a:rPr>
              <a:t>&lt;</a:t>
            </a:r>
            <a:r>
              <a:rPr b="0">
                <a:solidFill>
                  <a:srgbClr val="000000"/>
                </a:solidFill>
              </a:rPr>
              <a:t>Person</a:t>
            </a:r>
            <a:r>
              <a:rPr b="0">
                <a:solidFill>
                  <a:srgbClr val="FF0000"/>
                </a:solidFill>
              </a:rPr>
              <a:t>&gt; </a:t>
            </a:r>
            <a:r>
              <a:rPr b="0">
                <a:solidFill>
                  <a:srgbClr val="000000"/>
                </a:solidFill>
              </a:rPr>
              <a:t>people</a:t>
            </a:r>
            <a:r>
              <a:rPr b="0">
                <a:solidFill>
                  <a:srgbClr val="FF0000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07000"/>
              </a:lnSpc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people</a:t>
            </a:r>
            <a:r>
              <a:rPr>
                <a:solidFill>
                  <a:srgbClr val="FF0000"/>
                </a:solidFill>
              </a:rPr>
              <a:t>.</a:t>
            </a:r>
            <a:r>
              <a:rPr b="1">
                <a:solidFill>
                  <a:srgbClr val="00A000"/>
                </a:solidFill>
              </a:rPr>
              <a:t>push_back</a:t>
            </a:r>
            <a:r>
              <a:rPr>
                <a:solidFill>
                  <a:srgbClr val="FF0000"/>
                </a:solidFill>
              </a:rPr>
              <a:t>(</a:t>
            </a:r>
            <a:r>
              <a:t>Person</a:t>
            </a:r>
            <a:r>
              <a:rPr>
                <a:solidFill>
                  <a:srgbClr val="FF0000"/>
                </a:solidFill>
              </a:rPr>
              <a:t>(</a:t>
            </a:r>
            <a:r>
              <a:rPr>
                <a:solidFill>
                  <a:srgbClr val="0000FF"/>
                </a:solidFill>
              </a:rPr>
              <a:t>"Joe Bishop"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23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F000F0"/>
                </a:solidFill>
              </a:rPr>
              <a:t>1.90</a:t>
            </a:r>
            <a:r>
              <a:rPr>
                <a:solidFill>
                  <a:srgbClr val="FF0000"/>
                </a:solidFill>
              </a:rPr>
              <a:t>));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1" build="p" bldLvl="5" animBg="1" advAuto="0"/>
      <p:bldP spid="395" grpId="2" animBg="1" advAuto="0"/>
      <p:bldP spid="396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Simple Constructors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40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r="2" b="2"/>
          <a:stretch>
            <a:fillRect/>
          </a:stretch>
        </p:blipFill>
        <p:spPr>
          <a:xfrm>
            <a:off x="3855985" y="506434"/>
            <a:ext cx="4476751" cy="421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998474" cy="5201068"/>
          </a:xfrm>
          <a:prstGeom prst="rect">
            <a:avLst/>
          </a:prstGeom>
        </p:spPr>
        <p:txBody>
          <a:bodyPr/>
          <a:lstStyle/>
          <a:p>
            <a:pPr marL="452210" indent="-452210" defTabSz="1205891">
              <a:spcBef>
                <a:spcPts val="500"/>
              </a:spcBef>
              <a:buClr>
                <a:srgbClr val="234465"/>
              </a:buClr>
              <a:defRPr sz="3267"/>
            </a:pPr>
            <a:r>
              <a:t>C++ gives us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t> pointer to explicitly access class members</a:t>
            </a:r>
          </a:p>
          <a:p>
            <a:pPr marL="452210" indent="-452210" defTabSz="1205891">
              <a:spcBef>
                <a:spcPts val="500"/>
              </a:spcBef>
              <a:buClr>
                <a:srgbClr val="234465"/>
              </a:buClr>
              <a:defRPr sz="3267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this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points to whatever the current object is</a:t>
            </a:r>
          </a:p>
          <a:p>
            <a:pPr marL="979787" lvl="1" indent="-376841" defTabSz="1205891">
              <a:spcBef>
                <a:spcPts val="500"/>
              </a:spcBef>
              <a:buClr>
                <a:srgbClr val="234465"/>
              </a:buClr>
              <a:defRPr sz="3069"/>
            </a:pPr>
            <a:r>
              <a:t>i.e. it gives you the context in which you are working</a:t>
            </a:r>
          </a:p>
          <a:p>
            <a:pPr marL="452210" indent="-452210" defTabSz="1205891">
              <a:spcBef>
                <a:spcPts val="500"/>
              </a:spcBef>
              <a:buClr>
                <a:srgbClr val="234465"/>
              </a:buClr>
              <a:defRPr sz="3267"/>
            </a:pPr>
            <a:r>
              <a:t>Very useful in any method where parameters match the fields</a:t>
            </a:r>
          </a:p>
          <a:p>
            <a:pPr marL="979787" lvl="1" indent="-376841" defTabSz="1205891">
              <a:spcBef>
                <a:spcPts val="500"/>
              </a:spcBef>
              <a:buClr>
                <a:srgbClr val="234465"/>
              </a:buClr>
              <a:defRPr sz="3069"/>
            </a:pPr>
            <a:endParaRPr/>
          </a:p>
          <a:p>
            <a:pPr marL="979787" lvl="1" indent="-376841" defTabSz="1205891">
              <a:spcBef>
                <a:spcPts val="500"/>
              </a:spcBef>
              <a:buClr>
                <a:srgbClr val="234465"/>
              </a:buClr>
              <a:defRPr sz="3069"/>
            </a:pPr>
            <a:endParaRPr/>
          </a:p>
          <a:p>
            <a:pPr marL="979787" lvl="1" indent="-376841" defTabSz="1205891">
              <a:spcBef>
                <a:spcPts val="500"/>
              </a:spcBef>
              <a:buClr>
                <a:srgbClr val="234465"/>
              </a:buClr>
              <a:defRPr sz="3069" i="1"/>
            </a:pPr>
            <a:r>
              <a:t>There is a convention to always use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t>, even if not needed</a:t>
            </a:r>
          </a:p>
        </p:txBody>
      </p:sp>
      <p:sp>
        <p:nvSpPr>
          <p:cNvPr id="403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The this Pointer</a:t>
            </a:r>
          </a:p>
        </p:txBody>
      </p:sp>
      <p:sp>
        <p:nvSpPr>
          <p:cNvPr id="40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05" name="TextBox 6"/>
          <p:cNvSpPr txBox="1"/>
          <p:nvPr/>
        </p:nvSpPr>
        <p:spPr>
          <a:xfrm>
            <a:off x="734677" y="5307415"/>
            <a:ext cx="10363201" cy="9907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Person</a:t>
            </a:r>
            <a:r>
              <a:rPr dirty="0">
                <a:solidFill>
                  <a:srgbClr val="FF0000"/>
                </a:solidFill>
              </a:rPr>
              <a:t>(</a:t>
            </a:r>
            <a:r>
              <a:rPr b="1" dirty="0">
                <a:solidFill>
                  <a:srgbClr val="00A000"/>
                </a:solidFill>
              </a:rPr>
              <a:t>string </a:t>
            </a:r>
            <a:r>
              <a:rPr dirty="0"/>
              <a:t>name</a:t>
            </a:r>
            <a:r>
              <a:rPr dirty="0">
                <a:solidFill>
                  <a:srgbClr val="FF0000"/>
                </a:solidFill>
              </a:rPr>
              <a:t>, </a:t>
            </a:r>
            <a:r>
              <a:rPr b="1" dirty="0" err="1">
                <a:solidFill>
                  <a:srgbClr val="0000A0"/>
                </a:solidFill>
              </a:rPr>
              <a:t>int</a:t>
            </a:r>
            <a:r>
              <a:rPr b="1" dirty="0">
                <a:solidFill>
                  <a:srgbClr val="0000A0"/>
                </a:solidFill>
              </a:rPr>
              <a:t> </a:t>
            </a:r>
            <a:r>
              <a:rPr dirty="0"/>
              <a:t>age</a:t>
            </a:r>
            <a:r>
              <a:rPr dirty="0">
                <a:solidFill>
                  <a:srgbClr val="FF0000"/>
                </a:solidFill>
              </a:rPr>
              <a:t>,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/>
              <a:t>height</a:t>
            </a:r>
            <a:r>
              <a:rPr dirty="0">
                <a:solidFill>
                  <a:srgbClr val="FF0000"/>
                </a:solidFill>
              </a:rPr>
              <a:t>) {</a:t>
            </a:r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this</a:t>
            </a:r>
            <a:r>
              <a:rPr b="0" dirty="0">
                <a:solidFill>
                  <a:srgbClr val="FF0000"/>
                </a:solidFill>
              </a:rPr>
              <a:t>-&gt;</a:t>
            </a:r>
            <a:r>
              <a:rPr b="0" dirty="0">
                <a:solidFill>
                  <a:srgbClr val="000000"/>
                </a:solidFill>
              </a:rPr>
              <a:t>name </a:t>
            </a:r>
            <a:r>
              <a:rPr b="0" dirty="0">
                <a:solidFill>
                  <a:srgbClr val="FF0000"/>
                </a:solidFill>
              </a:rPr>
              <a:t>= </a:t>
            </a:r>
            <a:r>
              <a:rPr b="0" dirty="0">
                <a:solidFill>
                  <a:srgbClr val="000000"/>
                </a:solidFill>
              </a:rPr>
              <a:t>name</a:t>
            </a:r>
            <a:r>
              <a:rPr b="0" dirty="0">
                <a:solidFill>
                  <a:srgbClr val="FF0000"/>
                </a:solidFill>
              </a:rPr>
              <a:t>;</a:t>
            </a:r>
            <a:r>
              <a:rPr b="0" dirty="0">
                <a:solidFill>
                  <a:srgbClr val="234465"/>
                </a:solidFill>
              </a:rPr>
              <a:t>  </a:t>
            </a:r>
            <a:r>
              <a:rPr dirty="0"/>
              <a:t>this</a:t>
            </a:r>
            <a:r>
              <a:rPr b="0" dirty="0">
                <a:solidFill>
                  <a:srgbClr val="FF0000"/>
                </a:solidFill>
              </a:rPr>
              <a:t>-&gt;</a:t>
            </a:r>
            <a:r>
              <a:rPr b="0" dirty="0">
                <a:solidFill>
                  <a:srgbClr val="000000"/>
                </a:solidFill>
              </a:rPr>
              <a:t>age </a:t>
            </a:r>
            <a:r>
              <a:rPr b="0" dirty="0">
                <a:solidFill>
                  <a:srgbClr val="FF0000"/>
                </a:solidFill>
              </a:rPr>
              <a:t>= </a:t>
            </a:r>
            <a:r>
              <a:rPr b="0" dirty="0">
                <a:solidFill>
                  <a:srgbClr val="000000"/>
                </a:solidFill>
              </a:rPr>
              <a:t>age</a:t>
            </a:r>
            <a:r>
              <a:rPr b="0" dirty="0">
                <a:solidFill>
                  <a:srgbClr val="FF0000"/>
                </a:solidFill>
              </a:rPr>
              <a:t>;</a:t>
            </a:r>
            <a:r>
              <a:rPr b="0" dirty="0">
                <a:solidFill>
                  <a:srgbClr val="234465"/>
                </a:solidFill>
              </a:rPr>
              <a:t>  </a:t>
            </a:r>
            <a:r>
              <a:rPr dirty="0"/>
              <a:t>this</a:t>
            </a:r>
            <a:r>
              <a:rPr b="0" dirty="0">
                <a:solidFill>
                  <a:srgbClr val="FF0000"/>
                </a:solidFill>
              </a:rPr>
              <a:t>-&gt;</a:t>
            </a:r>
            <a:r>
              <a:rPr b="0" dirty="0">
                <a:solidFill>
                  <a:srgbClr val="000000"/>
                </a:solidFill>
              </a:rPr>
              <a:t>height </a:t>
            </a:r>
            <a:r>
              <a:rPr b="0" dirty="0">
                <a:solidFill>
                  <a:srgbClr val="FF0000"/>
                </a:solidFill>
              </a:rPr>
              <a:t>= </a:t>
            </a:r>
            <a:r>
              <a:rPr b="0" dirty="0">
                <a:solidFill>
                  <a:srgbClr val="000000"/>
                </a:solidFill>
              </a:rPr>
              <a:t>height</a:t>
            </a:r>
            <a:r>
              <a:rPr b="0" dirty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1" build="p" bldLvl="5" animBg="1" advAuto="0"/>
      <p:bldP spid="405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23770">
              <a:spcBef>
                <a:spcPts val="200"/>
              </a:spcBef>
              <a:defRPr sz="2279"/>
            </a:pPr>
            <a:r>
              <a:t>Pitfall: Hiding Fields  </a:t>
            </a:r>
            <a:br/>
            <a:r>
              <a:t>Solution: Using </a:t>
            </a:r>
            <a:r>
              <a:rPr sz="2064">
                <a:latin typeface="Consolas"/>
                <a:ea typeface="Consolas"/>
                <a:cs typeface="Consolas"/>
                <a:sym typeface="Consolas"/>
              </a:rPr>
              <a:t>this-&gt;</a:t>
            </a:r>
          </a:p>
        </p:txBody>
      </p:sp>
      <p:sp>
        <p:nvSpPr>
          <p:cNvPr id="408" name="Text Placeholder 4"/>
          <p:cNvSpPr>
            <a:spLocks noGrp="1"/>
          </p:cNvSpPr>
          <p:nvPr>
            <p:ph type="body" idx="13"/>
          </p:nvPr>
        </p:nvSpPr>
        <p:spPr>
          <a:xfrm>
            <a:off x="619223" y="5867400"/>
            <a:ext cx="10958928" cy="49982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6612" y="341453"/>
            <a:ext cx="3348195" cy="4046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4500"/>
              </a:lnSpc>
              <a:defRPr sz="3000"/>
            </a:pPr>
            <a:r>
              <a:t>Constructor body is ALWAYS executed AFTER member creation</a:t>
            </a:r>
          </a:p>
          <a:p>
            <a:pPr marL="989683" lvl="1" indent="-380647">
              <a:lnSpc>
                <a:spcPct val="94500"/>
              </a:lnSpc>
              <a:defRPr sz="2800" i="1"/>
            </a:pPr>
            <a:r>
              <a:t>What if members can’t default-construct (e.g. no default ctor)?</a:t>
            </a:r>
          </a:p>
          <a:p>
            <a:pPr>
              <a:lnSpc>
                <a:spcPct val="94500"/>
              </a:lnSpc>
              <a:defRPr sz="3000"/>
            </a:pPr>
            <a:r>
              <a:t>C++ constructors are typically written with initializer lists:</a:t>
            </a:r>
            <a:br/>
            <a: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ClassName(parameters) : </a:t>
            </a:r>
            <a:b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    member1(member1Params), …</a:t>
            </a:r>
            <a:b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    memberN(memberNParams) {</a:t>
            </a:r>
            <a:b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sz="25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989683" lvl="1" indent="-380647">
              <a:lnSpc>
                <a:spcPct val="94500"/>
              </a:lnSpc>
              <a:defRPr sz="2800"/>
            </a:pPr>
            <a:r>
              <a:t>Executes before body</a:t>
            </a:r>
          </a:p>
          <a:p>
            <a:pPr marL="989683" lvl="1" indent="-380647">
              <a:lnSpc>
                <a:spcPct val="94500"/>
              </a:lnSpc>
              <a:defRPr sz="2800"/>
            </a:pPr>
            <a:r>
              <a:t>If a member is omitted, it is default-constructed (if possible)</a:t>
            </a:r>
          </a:p>
          <a:p>
            <a:pPr marL="989683" lvl="1" indent="-380647">
              <a:lnSpc>
                <a:spcPct val="94500"/>
              </a:lnSpc>
              <a:defRPr sz="2800"/>
            </a:pPr>
            <a:r>
              <a:t>This syntax is also immune to the member-hiding problem</a:t>
            </a:r>
          </a:p>
        </p:txBody>
      </p:sp>
      <p:sp>
        <p:nvSpPr>
          <p:cNvPr id="412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C++ Constructor Initializer List</a:t>
            </a:r>
          </a:p>
        </p:txBody>
      </p:sp>
      <p:sp>
        <p:nvSpPr>
          <p:cNvPr id="41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Constructor Initializer List</a:t>
            </a:r>
          </a:p>
        </p:txBody>
      </p:sp>
      <p:sp>
        <p:nvSpPr>
          <p:cNvPr id="416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4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7512" y="838433"/>
            <a:ext cx="3733801" cy="3733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  <a:defRPr b="1">
                <a:solidFill>
                  <a:srgbClr val="FFA000"/>
                </a:solidFill>
              </a:defRPr>
            </a:pPr>
            <a:r>
              <a:t>Methods</a:t>
            </a:r>
            <a:r>
              <a:rPr b="0">
                <a:solidFill>
                  <a:srgbClr val="234465"/>
                </a:solidFill>
              </a:rPr>
              <a:t> are simply functions declared inside a </a:t>
            </a:r>
            <a:r>
              <a:t>class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Follow the same rules as normal functions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Compiler knows which </a:t>
            </a:r>
            <a:r>
              <a:rPr b="1">
                <a:solidFill>
                  <a:srgbClr val="FFA000"/>
                </a:solidFill>
              </a:rPr>
              <a:t>methods</a:t>
            </a:r>
            <a:r>
              <a:t> belong to which </a:t>
            </a:r>
            <a:r>
              <a:rPr b="1">
                <a:solidFill>
                  <a:srgbClr val="FFA000"/>
                </a:solidFill>
              </a:rPr>
              <a:t>class</a:t>
            </a:r>
            <a:endParaRPr sz="3400" b="1">
              <a:solidFill>
                <a:srgbClr val="FFA000"/>
              </a:solidFill>
            </a:endParaRP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E.g.: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size()</a:t>
            </a:r>
            <a:r>
              <a:t>,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begin()</a:t>
            </a:r>
            <a:r>
              <a:t>,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sort()</a:t>
            </a:r>
            <a:r>
              <a:rPr>
                <a:solidFill>
                  <a:srgbClr val="FFA000"/>
                </a:solidFill>
              </a:rPr>
              <a:t> </a:t>
            </a:r>
            <a:r>
              <a:t>are methods in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>
                <a:solidFill>
                  <a:srgbClr val="FFA000"/>
                </a:solidFill>
              </a:rPr>
              <a:t> </a:t>
            </a:r>
            <a:r>
              <a:rPr b="1">
                <a:solidFill>
                  <a:srgbClr val="FFA000"/>
                </a:solidFill>
              </a:rPr>
              <a:t>class</a:t>
            </a:r>
            <a:r>
              <a:rPr>
                <a:solidFill>
                  <a:srgbClr val="FFA000"/>
                </a:solidFill>
              </a:rPr>
              <a:t> </a:t>
            </a:r>
            <a:endParaRPr b="1">
              <a:solidFill>
                <a:srgbClr val="FFA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234465"/>
              </a:buClr>
            </a:pPr>
            <a:r>
              <a:t>Methods can access class fields and other members directly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Can read and write fields, call other methods, etc.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Can use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this-&gt;</a:t>
            </a:r>
            <a:r>
              <a:t> to explicitly refer to members</a:t>
            </a:r>
          </a:p>
        </p:txBody>
      </p:sp>
      <p:sp>
        <p:nvSpPr>
          <p:cNvPr id="420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42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r>
              <a:t>A function which works on an object of a class </a:t>
            </a:r>
          </a:p>
          <a:p>
            <a:pPr marL="989683" lvl="1" indent="-380647">
              <a:defRPr sz="3100"/>
            </a:pPr>
            <a:r>
              <a:t>Should be a member of that class </a:t>
            </a:r>
            <a:r>
              <a:rPr i="1"/>
              <a:t>(usually)</a:t>
            </a:r>
          </a:p>
          <a:p>
            <a:r>
              <a:t>Let’s make some </a:t>
            </a:r>
            <a:br/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t> methods:</a:t>
            </a:r>
          </a:p>
          <a:p>
            <a:pPr marL="989683" lvl="1" indent="-380647">
              <a:defRPr sz="3100"/>
            </a:pPr>
            <a:r>
              <a:t>A method for printing info</a:t>
            </a:r>
          </a:p>
          <a:p>
            <a:pPr marL="989683" lvl="1" indent="-380647">
              <a:defRPr sz="3100"/>
            </a:pPr>
            <a:r>
              <a:t>A method for aging</a:t>
            </a:r>
          </a:p>
          <a:p>
            <a:r>
              <a:t>We add the functions </a:t>
            </a:r>
            <a:br/>
            <a:r>
              <a:t>inside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t> class</a:t>
            </a:r>
          </a:p>
        </p:txBody>
      </p:sp>
      <p:sp>
        <p:nvSpPr>
          <p:cNvPr id="424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Methods – Example</a:t>
            </a:r>
          </a:p>
        </p:txBody>
      </p:sp>
      <p:sp>
        <p:nvSpPr>
          <p:cNvPr id="42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6" name="TextBox 4"/>
          <p:cNvSpPr txBox="1"/>
          <p:nvPr/>
        </p:nvSpPr>
        <p:spPr>
          <a:xfrm>
            <a:off x="6551611" y="2612879"/>
            <a:ext cx="5334001" cy="35307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void </a:t>
            </a:r>
            <a:r>
              <a:rPr b="0">
                <a:solidFill>
                  <a:srgbClr val="000000"/>
                </a:solidFill>
              </a:rPr>
              <a:t>printPersonInfo</a:t>
            </a:r>
            <a:r>
              <a:rPr b="0">
                <a:solidFill>
                  <a:srgbClr val="FF0000"/>
                </a:solidFill>
              </a:rPr>
              <a:t>() {</a:t>
            </a:r>
          </a:p>
          <a:p>
            <a:pPr>
              <a:defRPr sz="1800" b="1">
                <a:solidFill>
                  <a:srgbClr val="00A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cout </a:t>
            </a:r>
            <a:r>
              <a:rPr b="0">
                <a:solidFill>
                  <a:srgbClr val="FF0000"/>
                </a:solidFill>
              </a:rPr>
              <a:t>&lt;&lt; </a:t>
            </a:r>
            <a:r>
              <a:rPr b="0">
                <a:solidFill>
                  <a:srgbClr val="0000FF"/>
                </a:solidFill>
              </a:rPr>
              <a:t>"name: " </a:t>
            </a:r>
            <a:r>
              <a:rPr b="0">
                <a:solidFill>
                  <a:srgbClr val="FF0000"/>
                </a:solidFill>
              </a:rPr>
              <a:t>&lt;&lt; </a:t>
            </a:r>
            <a:r>
              <a:rPr>
                <a:solidFill>
                  <a:srgbClr val="0000A0"/>
                </a:solidFill>
              </a:rPr>
              <a:t>this</a:t>
            </a:r>
            <a:r>
              <a:rPr b="0">
                <a:solidFill>
                  <a:srgbClr val="FF0000"/>
                </a:solidFill>
              </a:rPr>
              <a:t>-&gt;</a:t>
            </a:r>
            <a:r>
              <a:rPr b="0">
                <a:solidFill>
                  <a:srgbClr val="000000"/>
                </a:solidFill>
              </a:rPr>
              <a:t>name </a:t>
            </a:r>
            <a:endParaRPr>
              <a:solidFill>
                <a:srgbClr val="000000"/>
              </a:solidFill>
            </a:endParaRP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&lt;&lt; </a:t>
            </a:r>
            <a:r>
              <a:rPr>
                <a:solidFill>
                  <a:srgbClr val="0000FF"/>
                </a:solidFill>
              </a:rPr>
              <a:t>", age: " </a:t>
            </a:r>
            <a:r>
              <a:t>&lt;&lt; </a:t>
            </a:r>
            <a:r>
              <a:rPr b="1">
                <a:solidFill>
                  <a:srgbClr val="0000A0"/>
                </a:solidFill>
              </a:rPr>
              <a:t>this</a:t>
            </a:r>
            <a:r>
              <a:t>-&gt;</a:t>
            </a:r>
            <a:r>
              <a:rPr>
                <a:solidFill>
                  <a:srgbClr val="000000"/>
                </a:solidFill>
              </a:rPr>
              <a:t>age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&lt;&lt; </a:t>
            </a:r>
            <a:r>
              <a:rPr>
                <a:solidFill>
                  <a:srgbClr val="0000FF"/>
                </a:solidFill>
              </a:rPr>
              <a:t>", height: " </a:t>
            </a:r>
            <a:r>
              <a:t>&lt;&lt; </a:t>
            </a:r>
            <a:r>
              <a:rPr b="1">
                <a:solidFill>
                  <a:srgbClr val="0000A0"/>
                </a:solidFill>
              </a:rPr>
              <a:t>this</a:t>
            </a:r>
            <a:r>
              <a:t>-&gt;</a:t>
            </a:r>
            <a:r>
              <a:rPr>
                <a:solidFill>
                  <a:srgbClr val="000000"/>
                </a:solidFill>
              </a:rPr>
              <a:t>body</a:t>
            </a:r>
            <a:r>
              <a:t>.</a:t>
            </a:r>
            <a:r>
              <a:rPr>
                <a:solidFill>
                  <a:srgbClr val="000000"/>
                </a:solidFill>
              </a:rPr>
              <a:t>heightMeters </a:t>
            </a:r>
          </a:p>
          <a:p>
            <a:pPr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F0000"/>
                </a:solidFill>
              </a:rPr>
              <a:t>&lt;&lt; </a:t>
            </a:r>
            <a:r>
              <a:rPr>
                <a:solidFill>
                  <a:srgbClr val="0000FF"/>
                </a:solidFill>
              </a:rPr>
              <a:t>", weight: " </a:t>
            </a:r>
            <a:r>
              <a:rPr>
                <a:solidFill>
                  <a:srgbClr val="FF0000"/>
                </a:solidFill>
              </a:rPr>
              <a:t>&lt;&lt; </a:t>
            </a:r>
            <a:r>
              <a:rPr b="1">
                <a:solidFill>
                  <a:srgbClr val="0000A0"/>
                </a:solidFill>
              </a:rPr>
              <a:t>this</a:t>
            </a:r>
            <a:r>
              <a:rPr>
                <a:solidFill>
                  <a:srgbClr val="FF0000"/>
                </a:solidFill>
              </a:rPr>
              <a:t>-&gt;</a:t>
            </a:r>
            <a:r>
              <a:t>body</a:t>
            </a:r>
            <a:r>
              <a:rPr>
                <a:solidFill>
                  <a:srgbClr val="FF0000"/>
                </a:solidFill>
              </a:rPr>
              <a:t>.</a:t>
            </a:r>
            <a:r>
              <a:t>weightKgs</a:t>
            </a:r>
          </a:p>
          <a:p>
            <a:pPr>
              <a:defRPr sz="1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FF0000"/>
                </a:solidFill>
              </a:rPr>
              <a:t>&lt;&lt; </a:t>
            </a:r>
            <a:r>
              <a:rPr b="1">
                <a:solidFill>
                  <a:srgbClr val="00A000"/>
                </a:solidFill>
              </a:rPr>
              <a:t>endl</a:t>
            </a:r>
            <a:r>
              <a:rPr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void </a:t>
            </a:r>
            <a:r>
              <a:rPr b="0">
                <a:solidFill>
                  <a:srgbClr val="000000"/>
                </a:solidFill>
              </a:rPr>
              <a:t>makePersonOlder</a:t>
            </a:r>
            <a:r>
              <a:rPr b="0">
                <a:solidFill>
                  <a:srgbClr val="FF0000"/>
                </a:solidFill>
              </a:rPr>
              <a:t>(</a:t>
            </a:r>
            <a:r>
              <a:t>int </a:t>
            </a:r>
            <a:r>
              <a:rPr b="0">
                <a:solidFill>
                  <a:srgbClr val="000000"/>
                </a:solidFill>
              </a:rPr>
              <a:t>years</a:t>
            </a:r>
            <a:r>
              <a:rPr b="0">
                <a:solidFill>
                  <a:srgbClr val="FF0000"/>
                </a:solidFill>
              </a:rPr>
              <a:t>) {</a:t>
            </a:r>
          </a:p>
          <a:p>
            <a:pPr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this</a:t>
            </a:r>
            <a:r>
              <a:rPr b="0">
                <a:solidFill>
                  <a:srgbClr val="FF0000"/>
                </a:solidFill>
              </a:rPr>
              <a:t>-&gt;</a:t>
            </a:r>
            <a:r>
              <a:rPr b="0">
                <a:solidFill>
                  <a:srgbClr val="000000"/>
                </a:solidFill>
              </a:rPr>
              <a:t>age </a:t>
            </a:r>
            <a:r>
              <a:rPr b="0">
                <a:solidFill>
                  <a:srgbClr val="FF0000"/>
                </a:solidFill>
              </a:rPr>
              <a:t>+= </a:t>
            </a:r>
            <a:r>
              <a:rPr b="0">
                <a:solidFill>
                  <a:srgbClr val="000000"/>
                </a:solidFill>
              </a:rPr>
              <a:t>years</a:t>
            </a:r>
            <a:r>
              <a:rPr b="0">
                <a:solidFill>
                  <a:srgbClr val="FF000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1" build="p" bldLvl="5" animBg="1" advAuto="0"/>
      <p:bldP spid="426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2000" y="1905000"/>
            <a:ext cx="11804824" cy="326848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Wingdings"/>
              <a:buNone/>
              <a:defRPr sz="7200" b="1">
                <a:solidFill>
                  <a:srgbClr val="FFA000"/>
                </a:solidFill>
              </a:defRPr>
            </a:pPr>
            <a:r>
              <a:t>sli.do</a:t>
            </a:r>
            <a:br/>
            <a:r>
              <a:rPr sz="11500">
                <a:solidFill>
                  <a:srgbClr val="234465"/>
                </a:solidFill>
              </a:rPr>
              <a:t>#cpp-fund</a:t>
            </a:r>
          </a:p>
        </p:txBody>
      </p:sp>
      <p:sp>
        <p:nvSpPr>
          <p:cNvPr id="312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Simple Methods</a:t>
            </a:r>
          </a:p>
        </p:txBody>
      </p:sp>
      <p:sp>
        <p:nvSpPr>
          <p:cNvPr id="429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4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382" y="867741"/>
            <a:ext cx="3628059" cy="3628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82140" y="1170039"/>
            <a:ext cx="11815020" cy="5201067"/>
          </a:xfrm>
          <a:prstGeom prst="rect">
            <a:avLst/>
          </a:prstGeom>
        </p:spPr>
        <p:txBody>
          <a:bodyPr/>
          <a:lstStyle/>
          <a:p>
            <a:r>
              <a:t>Do you see a problem in the following code?</a:t>
            </a:r>
          </a:p>
          <a:p>
            <a:pPr marL="989683" lvl="1" indent="-380647">
              <a:defRPr sz="3100" i="1"/>
            </a:pPr>
            <a:r>
              <a:t>We're updating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t>, but that doesn't update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area</a:t>
            </a:r>
          </a:p>
        </p:txBody>
      </p:sp>
      <p:sp>
        <p:nvSpPr>
          <p:cNvPr id="433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Encapsulation</a:t>
            </a:r>
          </a:p>
        </p:txBody>
      </p:sp>
      <p:sp>
        <p:nvSpPr>
          <p:cNvPr id="43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5" name="TextBox 6"/>
          <p:cNvSpPr txBox="1"/>
          <p:nvPr/>
        </p:nvSpPr>
        <p:spPr>
          <a:xfrm>
            <a:off x="901123" y="3029340"/>
            <a:ext cx="4953001" cy="32005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double </a:t>
            </a:r>
            <a:r>
              <a:rPr b="0">
                <a:solidFill>
                  <a:srgbClr val="000000"/>
                </a:solidFill>
              </a:rPr>
              <a:t>PI </a:t>
            </a:r>
            <a:r>
              <a:rPr b="0">
                <a:solidFill>
                  <a:srgbClr val="FF0000"/>
                </a:solidFill>
              </a:rPr>
              <a:t>= </a:t>
            </a:r>
            <a:r>
              <a:rPr b="0">
                <a:solidFill>
                  <a:srgbClr val="F000F0"/>
                </a:solidFill>
              </a:rPr>
              <a:t>3.1415</a:t>
            </a:r>
            <a:r>
              <a:rPr b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</a:t>
            </a: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class </a:t>
            </a:r>
            <a:r>
              <a:rPr b="0">
                <a:solidFill>
                  <a:srgbClr val="000000"/>
                </a:solidFill>
              </a:rPr>
              <a:t>Circle </a:t>
            </a:r>
            <a:r>
              <a:rPr b="0">
                <a:solidFill>
                  <a:srgbClr val="FF0000"/>
                </a:solidFill>
              </a:rPr>
              <a:t>{</a:t>
            </a: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</a:t>
            </a:r>
            <a:r>
              <a:rPr b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area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Circle</a:t>
            </a:r>
            <a:r>
              <a:t>(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) 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(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),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area</a:t>
            </a:r>
            <a:r>
              <a:t>(</a:t>
            </a:r>
            <a:r>
              <a:rPr>
                <a:solidFill>
                  <a:srgbClr val="000000"/>
                </a:solidFill>
              </a:rPr>
              <a:t>radius </a:t>
            </a:r>
            <a:r>
              <a:t>* </a:t>
            </a:r>
            <a:r>
              <a:rPr>
                <a:solidFill>
                  <a:srgbClr val="000000"/>
                </a:solidFill>
              </a:rPr>
              <a:t>radius </a:t>
            </a:r>
            <a:r>
              <a:t>* </a:t>
            </a:r>
            <a:r>
              <a:rPr>
                <a:solidFill>
                  <a:srgbClr val="000000"/>
                </a:solidFill>
              </a:rPr>
              <a:t>PI</a:t>
            </a:r>
            <a:r>
              <a:t>) {}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  <p:sp>
        <p:nvSpPr>
          <p:cNvPr id="436" name="TextBox 7"/>
          <p:cNvSpPr txBox="1"/>
          <p:nvPr/>
        </p:nvSpPr>
        <p:spPr>
          <a:xfrm>
            <a:off x="5846673" y="3029340"/>
            <a:ext cx="5181601" cy="32005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</a:t>
            </a:r>
            <a:r>
              <a:rPr b="0">
                <a:solidFill>
                  <a:srgbClr val="000000"/>
                </a:solidFill>
              </a:rPr>
              <a:t>main</a:t>
            </a:r>
            <a:r>
              <a:rPr b="0">
                <a:solidFill>
                  <a:srgbClr val="FF0000"/>
                </a:solidFill>
              </a:rPr>
              <a:t>() {</a:t>
            </a:r>
          </a:p>
          <a:p>
            <a:pPr>
              <a:lnSpc>
                <a:spcPct val="107000"/>
              </a:lnSpc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Circle c</a:t>
            </a:r>
            <a:r>
              <a:rPr>
                <a:solidFill>
                  <a:srgbClr val="FF0000"/>
                </a:solidFill>
              </a:rPr>
              <a:t>(</a:t>
            </a:r>
            <a:r>
              <a:rPr>
                <a:solidFill>
                  <a:srgbClr val="F000F0"/>
                </a:solidFill>
              </a:rPr>
              <a:t>10</a:t>
            </a:r>
            <a:r>
              <a:rPr>
                <a:solidFill>
                  <a:srgbClr val="FF0000"/>
                </a:solidFill>
              </a:rPr>
              <a:t>);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c</a:t>
            </a:r>
            <a:r>
              <a:t>.</a:t>
            </a:r>
            <a:r>
              <a:rPr>
                <a:solidFill>
                  <a:srgbClr val="000000"/>
                </a:solidFill>
              </a:rPr>
              <a:t>radius = </a:t>
            </a:r>
            <a:r>
              <a:rPr>
                <a:solidFill>
                  <a:srgbClr val="F000F0"/>
                </a:solidFill>
              </a:rPr>
              <a:t>20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>
                <a:solidFill>
                  <a:srgbClr val="00A000"/>
                </a:solidFill>
              </a:rPr>
              <a:t>cout </a:t>
            </a:r>
            <a:r>
              <a:t>&lt;&lt; </a:t>
            </a:r>
            <a:r>
              <a:rPr>
                <a:solidFill>
                  <a:srgbClr val="000000"/>
                </a:solidFill>
              </a:rPr>
              <a:t>c</a:t>
            </a:r>
            <a:r>
              <a:t>.</a:t>
            </a:r>
            <a:r>
              <a:rPr>
                <a:solidFill>
                  <a:srgbClr val="000000"/>
                </a:solidFill>
              </a:rPr>
              <a:t>area </a:t>
            </a:r>
            <a:r>
              <a:t>&lt;&lt; </a:t>
            </a:r>
            <a:r>
              <a:rPr b="1">
                <a:solidFill>
                  <a:srgbClr val="00A000"/>
                </a:solidFill>
              </a:rPr>
              <a:t>endl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>
                <a:solidFill>
                  <a:srgbClr val="0000A0"/>
                </a:solidFill>
              </a:rPr>
              <a:t>return </a:t>
            </a:r>
            <a:r>
              <a:rPr>
                <a:solidFill>
                  <a:srgbClr val="F000F0"/>
                </a:solidFill>
              </a:rPr>
              <a:t>0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4500"/>
              </a:lnSpc>
              <a:defRPr sz="3000"/>
            </a:pPr>
            <a:r>
              <a:t>Encapsulation – hiding internal state &amp; operations from outside</a:t>
            </a:r>
          </a:p>
          <a:p>
            <a:pPr marL="989683" lvl="1" indent="-380647">
              <a:lnSpc>
                <a:spcPct val="94500"/>
              </a:lnSpc>
              <a:defRPr sz="2800"/>
            </a:pPr>
            <a:r>
              <a:t>And providing a controlled interface for interactions</a:t>
            </a:r>
          </a:p>
          <a:p>
            <a:pPr marL="989683" lvl="1" indent="-380647">
              <a:lnSpc>
                <a:spcPct val="94500"/>
              </a:lnSpc>
              <a:defRPr sz="2800" i="1"/>
            </a:pPr>
            <a:r>
              <a:t>You usually don't have direct access to a car's engine</a:t>
            </a:r>
            <a:br/>
            <a:r>
              <a:t>– but you have pedals, a gear lever, etc.</a:t>
            </a:r>
          </a:p>
          <a:p>
            <a:pPr>
              <a:lnSpc>
                <a:spcPct val="94500"/>
              </a:lnSpc>
              <a:defRPr sz="3000"/>
            </a:pPr>
            <a:r>
              <a:t>A class should keep its internal state correct</a:t>
            </a:r>
          </a:p>
          <a:p>
            <a:pPr marL="989683" lvl="1" indent="-380647">
              <a:lnSpc>
                <a:spcPct val="94500"/>
              </a:lnSpc>
              <a:defRPr sz="2800"/>
            </a:pPr>
            <a:r>
              <a:t>Hide its members so external code doesn't use them incorrectly</a:t>
            </a:r>
          </a:p>
          <a:p>
            <a:pPr marL="989683" lvl="1" indent="-380647">
              <a:lnSpc>
                <a:spcPct val="94500"/>
              </a:lnSpc>
              <a:defRPr sz="2800"/>
            </a:pPr>
            <a:r>
              <a:t>Have public methods that access members correctly</a:t>
            </a:r>
          </a:p>
          <a:p>
            <a:pPr>
              <a:lnSpc>
                <a:spcPct val="94500"/>
              </a:lnSpc>
              <a:defRPr sz="3000"/>
            </a:pPr>
            <a:r>
              <a:t>Encapsulation makes code simpler</a:t>
            </a:r>
          </a:p>
          <a:p>
            <a:pPr marL="989683" lvl="1" indent="-380647">
              <a:lnSpc>
                <a:spcPct val="94500"/>
              </a:lnSpc>
              <a:defRPr sz="2800" i="1"/>
            </a:pPr>
            <a:r>
              <a:t>You don't need to know how a specific class works to use it</a:t>
            </a:r>
          </a:p>
        </p:txBody>
      </p:sp>
      <p:sp>
        <p:nvSpPr>
          <p:cNvPr id="439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Encapsulation</a:t>
            </a:r>
          </a:p>
        </p:txBody>
      </p:sp>
      <p:sp>
        <p:nvSpPr>
          <p:cNvPr id="44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  <a:def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and </a:t>
            </a:r>
            <a:r>
              <a:t>private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are access modifiers in C++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Control whether external code has member access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– access both by code "outside" &amp; "inside" the class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private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– access ONLY to code "inside" the class</a:t>
            </a:r>
          </a:p>
          <a:p>
            <a:pPr>
              <a:buClr>
                <a:srgbClr val="234465"/>
              </a:buClr>
            </a:pPr>
            <a:r>
              <a:t>Every member after an access modifier has that access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Until another modifier is encountered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i.e. access modifiers can set the access for multiple members</a:t>
            </a:r>
          </a:p>
        </p:txBody>
      </p:sp>
      <p:sp>
        <p:nvSpPr>
          <p:cNvPr id="443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pPr defTabSz="1157168">
              <a:defRPr sz="3705"/>
            </a:pPr>
            <a:r>
              <a:t>Encapsulation in C++ –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t> &amp;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private</a:t>
            </a:r>
          </a:p>
        </p:txBody>
      </p:sp>
      <p:sp>
        <p:nvSpPr>
          <p:cNvPr id="44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t>Let's encapsulate our </a:t>
            </a:r>
            <a:r>
              <a:rPr sz="32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t>'s </a:t>
            </a:r>
            <a:br/>
            <a:r>
              <a:t>member fields: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private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access </a:t>
            </a:r>
            <a:r>
              <a:t>radius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&amp; </a:t>
            </a:r>
            <a:r>
              <a:t>area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constructor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Now we can create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r>
              <a:t>s, but </a:t>
            </a:r>
            <a:br/>
            <a:r>
              <a:t>external code can't access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t> and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area</a:t>
            </a:r>
          </a:p>
          <a:p>
            <a:pPr>
              <a:buClr>
                <a:srgbClr val="234465"/>
              </a:buClr>
              <a:defRPr i="1"/>
            </a:pPr>
            <a:r>
              <a:t>But how can we print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area</a:t>
            </a:r>
            <a:r>
              <a:t> now or change the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t>?</a:t>
            </a:r>
          </a:p>
          <a:p>
            <a:pPr marL="989683" lvl="1" indent="-380647">
              <a:buClr>
                <a:srgbClr val="234465"/>
              </a:buClr>
              <a:defRPr sz="3100" i="1"/>
            </a:pPr>
            <a:r>
              <a:t>We still need to add public methods for interaction</a:t>
            </a:r>
          </a:p>
        </p:txBody>
      </p:sp>
      <p:sp>
        <p:nvSpPr>
          <p:cNvPr id="447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Adding Encapsulation in C++</a:t>
            </a:r>
          </a:p>
        </p:txBody>
      </p:sp>
      <p:sp>
        <p:nvSpPr>
          <p:cNvPr id="4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49" name="TextBox 5"/>
          <p:cNvSpPr txBox="1"/>
          <p:nvPr/>
        </p:nvSpPr>
        <p:spPr>
          <a:xfrm>
            <a:off x="7165305" y="1161320"/>
            <a:ext cx="4826806" cy="265694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class </a:t>
            </a:r>
            <a:r>
              <a:rPr b="0">
                <a:solidFill>
                  <a:srgbClr val="000000"/>
                </a:solidFill>
              </a:rPr>
              <a:t>Circle </a:t>
            </a:r>
            <a:r>
              <a:rPr b="0">
                <a:solidFill>
                  <a:srgbClr val="FF0000"/>
                </a:solidFill>
              </a:rPr>
              <a:t>{</a:t>
            </a: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private</a:t>
            </a:r>
            <a:r>
              <a:rPr b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area</a:t>
            </a:r>
            <a:r>
              <a:t>;</a:t>
            </a:r>
            <a:endParaRPr b="1">
              <a:solidFill>
                <a:srgbClr val="0000A0"/>
              </a:solidFill>
            </a:endParaRP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</a:t>
            </a:r>
            <a:r>
              <a:rPr b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Circle</a:t>
            </a:r>
            <a:r>
              <a:t>(</a:t>
            </a:r>
            <a:r>
              <a:rPr b="1">
                <a:solidFill>
                  <a:srgbClr val="0000A0"/>
                </a:solidFill>
              </a:rPr>
              <a:t>double 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) 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(</a:t>
            </a:r>
            <a:r>
              <a:rPr>
                <a:solidFill>
                  <a:srgbClr val="000000"/>
                </a:solidFill>
              </a:rPr>
              <a:t>radius</a:t>
            </a:r>
            <a:r>
              <a:t>),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>
                <a:solidFill>
                  <a:srgbClr val="000000"/>
                </a:solidFill>
              </a:rPr>
              <a:t>area</a:t>
            </a:r>
            <a:r>
              <a:t>(</a:t>
            </a:r>
            <a:r>
              <a:rPr>
                <a:solidFill>
                  <a:srgbClr val="000000"/>
                </a:solidFill>
              </a:rPr>
              <a:t>radius </a:t>
            </a:r>
            <a:r>
              <a:t>* </a:t>
            </a:r>
            <a:r>
              <a:rPr>
                <a:solidFill>
                  <a:srgbClr val="000000"/>
                </a:solidFill>
              </a:rPr>
              <a:t>radius </a:t>
            </a:r>
            <a:r>
              <a:t>* </a:t>
            </a:r>
            <a:r>
              <a:rPr>
                <a:solidFill>
                  <a:srgbClr val="000000"/>
                </a:solidFill>
              </a:rPr>
              <a:t>PI</a:t>
            </a:r>
            <a:r>
              <a:t>) {}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1" build="p" bldLvl="5" animBg="1" advAuto="0"/>
      <p:bldP spid="449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998474" cy="5201068"/>
          </a:xfrm>
          <a:prstGeom prst="rect">
            <a:avLst/>
          </a:prstGeom>
        </p:spPr>
        <p:txBody>
          <a:bodyPr/>
          <a:lstStyle/>
          <a:p>
            <a:pPr marL="447642" indent="-447642" defTabSz="1193710">
              <a:spcBef>
                <a:spcPts val="500"/>
              </a:spcBef>
              <a:defRPr sz="3234"/>
            </a:pPr>
            <a:r>
              <a:t>"Getter" &amp; "Setter" – common names for some specific methods</a:t>
            </a:r>
          </a:p>
          <a:p>
            <a:pPr marL="447642" indent="-447642" defTabSz="1193710">
              <a:spcBef>
                <a:spcPts val="500"/>
              </a:spcBef>
              <a:defRPr sz="3234"/>
            </a:pPr>
            <a:r>
              <a:t>Getter –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t> method returning value of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t> member</a:t>
            </a:r>
          </a:p>
          <a:p>
            <a:pPr marL="969890" lvl="1" indent="-373035" defTabSz="1193710">
              <a:spcBef>
                <a:spcPts val="500"/>
              </a:spcBef>
              <a:defRPr sz="3038"/>
            </a:pPr>
            <a:endParaRPr/>
          </a:p>
          <a:p>
            <a:pPr marL="969890" lvl="1" indent="-373035" defTabSz="1193710">
              <a:spcBef>
                <a:spcPts val="500"/>
              </a:spcBef>
              <a:defRPr sz="3038"/>
            </a:pPr>
            <a:r>
              <a:t>Can sometimes calculate what to return (e.g. calculate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area</a:t>
            </a:r>
            <a:r>
              <a:t>)</a:t>
            </a:r>
          </a:p>
          <a:p>
            <a:pPr marL="447642" indent="-447642" defTabSz="1193710">
              <a:spcBef>
                <a:spcPts val="500"/>
              </a:spcBef>
              <a:defRPr sz="3234"/>
            </a:pPr>
            <a:r>
              <a:t>Setter –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t> method assigning value of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t> member</a:t>
            </a:r>
          </a:p>
          <a:p>
            <a:pPr marL="969890" lvl="1" indent="-373035" defTabSz="1193710">
              <a:spcBef>
                <a:spcPts val="500"/>
              </a:spcBef>
              <a:defRPr sz="3038"/>
            </a:pPr>
            <a:r>
              <a:t>Keeps internal state correct while giving access to external code</a:t>
            </a:r>
          </a:p>
        </p:txBody>
      </p:sp>
      <p:sp>
        <p:nvSpPr>
          <p:cNvPr id="452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Encapsulation – Getters and Setters</a:t>
            </a:r>
          </a:p>
        </p:txBody>
      </p:sp>
      <p:sp>
        <p:nvSpPr>
          <p:cNvPr id="45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54" name="TextBox 6"/>
          <p:cNvSpPr txBox="1"/>
          <p:nvPr/>
        </p:nvSpPr>
        <p:spPr>
          <a:xfrm>
            <a:off x="779388" y="2331737"/>
            <a:ext cx="10820401" cy="5716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10000"/>
              </a:lnSpc>
              <a:defRPr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double </a:t>
            </a:r>
            <a:r>
              <a:rPr b="0" dirty="0" err="1">
                <a:solidFill>
                  <a:srgbClr val="000000"/>
                </a:solidFill>
              </a:rPr>
              <a:t>getArea</a:t>
            </a:r>
            <a:r>
              <a:rPr b="0" dirty="0">
                <a:solidFill>
                  <a:srgbClr val="FF0000"/>
                </a:solidFill>
              </a:rPr>
              <a:t>() {</a:t>
            </a:r>
            <a:r>
              <a:rPr dirty="0"/>
              <a:t> return this</a:t>
            </a:r>
            <a:r>
              <a:rPr b="0" dirty="0">
                <a:solidFill>
                  <a:srgbClr val="FF0000"/>
                </a:solidFill>
              </a:rPr>
              <a:t>-&gt;</a:t>
            </a:r>
            <a:r>
              <a:rPr b="0" dirty="0">
                <a:solidFill>
                  <a:srgbClr val="000000"/>
                </a:solidFill>
              </a:rPr>
              <a:t>area</a:t>
            </a:r>
            <a:r>
              <a:rPr b="0" dirty="0">
                <a:solidFill>
                  <a:srgbClr val="FF0000"/>
                </a:solidFill>
              </a:rPr>
              <a:t>; }</a:t>
            </a:r>
          </a:p>
        </p:txBody>
      </p:sp>
      <p:sp>
        <p:nvSpPr>
          <p:cNvPr id="455" name="TextBox 7"/>
          <p:cNvSpPr txBox="1"/>
          <p:nvPr/>
        </p:nvSpPr>
        <p:spPr>
          <a:xfrm>
            <a:off x="779388" y="4984130"/>
            <a:ext cx="10820401" cy="102626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void </a:t>
            </a:r>
            <a:r>
              <a:rPr b="0">
                <a:solidFill>
                  <a:srgbClr val="000000"/>
                </a:solidFill>
              </a:rPr>
              <a:t>setRadius</a:t>
            </a:r>
            <a:r>
              <a:rPr b="0">
                <a:solidFill>
                  <a:srgbClr val="FF0000"/>
                </a:solidFill>
              </a:rPr>
              <a:t>(</a:t>
            </a:r>
            <a:r>
              <a:t>double </a:t>
            </a:r>
            <a:r>
              <a:rPr b="0">
                <a:solidFill>
                  <a:srgbClr val="000000"/>
                </a:solidFill>
              </a:rPr>
              <a:t>radius</a:t>
            </a:r>
            <a:r>
              <a:rPr b="0">
                <a:solidFill>
                  <a:srgbClr val="FF0000"/>
                </a:solidFill>
              </a:rPr>
              <a:t>) {</a:t>
            </a: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this</a:t>
            </a:r>
            <a:r>
              <a:rPr b="0">
                <a:solidFill>
                  <a:srgbClr val="FF0000"/>
                </a:solidFill>
              </a:rPr>
              <a:t>-&gt;</a:t>
            </a:r>
            <a:r>
              <a:rPr b="0">
                <a:solidFill>
                  <a:srgbClr val="000000"/>
                </a:solidFill>
              </a:rPr>
              <a:t>radius </a:t>
            </a:r>
            <a:r>
              <a:rPr b="0">
                <a:solidFill>
                  <a:srgbClr val="FF0000"/>
                </a:solidFill>
              </a:rPr>
              <a:t>= </a:t>
            </a:r>
            <a:r>
              <a:rPr b="0">
                <a:solidFill>
                  <a:srgbClr val="000000"/>
                </a:solidFill>
              </a:rPr>
              <a:t>radius</a:t>
            </a:r>
            <a:r>
              <a:rPr b="0">
                <a:solidFill>
                  <a:srgbClr val="FF0000"/>
                </a:solidFill>
              </a:rPr>
              <a:t>;</a:t>
            </a:r>
            <a:r>
              <a:t> this</a:t>
            </a:r>
            <a:r>
              <a:rPr b="0">
                <a:solidFill>
                  <a:srgbClr val="FF0000"/>
                </a:solidFill>
              </a:rPr>
              <a:t>-&gt;</a:t>
            </a:r>
            <a:r>
              <a:rPr b="0">
                <a:solidFill>
                  <a:srgbClr val="000000"/>
                </a:solidFill>
              </a:rPr>
              <a:t>area </a:t>
            </a:r>
            <a:r>
              <a:rPr b="0">
                <a:solidFill>
                  <a:srgbClr val="FF0000"/>
                </a:solidFill>
              </a:rPr>
              <a:t>= </a:t>
            </a:r>
            <a:r>
              <a:rPr b="0">
                <a:solidFill>
                  <a:srgbClr val="000000"/>
                </a:solidFill>
              </a:rPr>
              <a:t>radius </a:t>
            </a:r>
            <a:r>
              <a:rPr b="0">
                <a:solidFill>
                  <a:srgbClr val="FF0000"/>
                </a:solidFill>
              </a:rPr>
              <a:t>* </a:t>
            </a:r>
            <a:r>
              <a:rPr b="0">
                <a:solidFill>
                  <a:srgbClr val="000000"/>
                </a:solidFill>
              </a:rPr>
              <a:t>radius </a:t>
            </a:r>
            <a:r>
              <a:rPr b="0">
                <a:solidFill>
                  <a:srgbClr val="FF0000"/>
                </a:solidFill>
              </a:rPr>
              <a:t>* </a:t>
            </a:r>
            <a:r>
              <a:rPr b="0">
                <a:solidFill>
                  <a:srgbClr val="000000"/>
                </a:solidFill>
              </a:rPr>
              <a:t>PI</a:t>
            </a:r>
            <a:r>
              <a:rPr b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1" build="p" bldLvl="5" animBg="1" advAuto="0"/>
      <p:bldP spid="454" grpId="2" animBg="1" advAuto="0"/>
      <p:bldP spid="455" grpId="3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r>
              <a:t>Here's the Circle using encapsulation, getters and setters</a:t>
            </a:r>
          </a:p>
        </p:txBody>
      </p:sp>
      <p:sp>
        <p:nvSpPr>
          <p:cNvPr id="458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Encapsulation with Getters &amp; Setters</a:t>
            </a:r>
          </a:p>
        </p:txBody>
      </p:sp>
      <p:sp>
        <p:nvSpPr>
          <p:cNvPr id="45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60" name="TextBox 6"/>
          <p:cNvSpPr txBox="1"/>
          <p:nvPr/>
        </p:nvSpPr>
        <p:spPr>
          <a:xfrm>
            <a:off x="912812" y="1828800"/>
            <a:ext cx="6629401" cy="428762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</a:t>
            </a:r>
            <a:r>
              <a:rPr b="0" dirty="0">
                <a:solidFill>
                  <a:srgbClr val="000000"/>
                </a:solidFill>
              </a:rPr>
              <a:t>Circle </a:t>
            </a:r>
            <a:r>
              <a:rPr b="0" dirty="0">
                <a:solidFill>
                  <a:srgbClr val="FF0000"/>
                </a:solidFill>
              </a:rPr>
              <a:t>{</a:t>
            </a: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private</a:t>
            </a:r>
            <a:r>
              <a:rPr b="0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>
                <a:solidFill>
                  <a:srgbClr val="000000"/>
                </a:solidFill>
              </a:rPr>
              <a:t>radius</a:t>
            </a:r>
            <a:r>
              <a:rPr dirty="0"/>
              <a:t>;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>
                <a:solidFill>
                  <a:srgbClr val="000000"/>
                </a:solidFill>
              </a:rPr>
              <a:t>area</a:t>
            </a:r>
            <a:r>
              <a:rPr dirty="0"/>
              <a:t>;</a:t>
            </a: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public</a:t>
            </a:r>
            <a:r>
              <a:rPr b="0" dirty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07000"/>
              </a:lnSpc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Circle</a:t>
            </a:r>
            <a:r>
              <a:rPr dirty="0">
                <a:solidFill>
                  <a:srgbClr val="FF0000"/>
                </a:solidFill>
              </a:rPr>
              <a:t>(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/>
              <a:t>radius</a:t>
            </a:r>
            <a:r>
              <a:rPr dirty="0">
                <a:solidFill>
                  <a:srgbClr val="FF0000"/>
                </a:solidFill>
              </a:rPr>
              <a:t>) :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>
                <a:solidFill>
                  <a:srgbClr val="000000"/>
                </a:solidFill>
              </a:rPr>
              <a:t>radius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radius</a:t>
            </a:r>
            <a:r>
              <a:rPr dirty="0"/>
              <a:t>),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>
                <a:solidFill>
                  <a:srgbClr val="000000"/>
                </a:solidFill>
              </a:rPr>
              <a:t>area</a:t>
            </a:r>
            <a:r>
              <a:rPr dirty="0"/>
              <a:t>(</a:t>
            </a:r>
            <a:r>
              <a:rPr dirty="0">
                <a:solidFill>
                  <a:srgbClr val="000000"/>
                </a:solidFill>
              </a:rPr>
              <a:t>radius </a:t>
            </a:r>
            <a:r>
              <a:rPr dirty="0"/>
              <a:t>* </a:t>
            </a:r>
            <a:r>
              <a:rPr dirty="0">
                <a:solidFill>
                  <a:srgbClr val="000000"/>
                </a:solidFill>
              </a:rPr>
              <a:t>radius </a:t>
            </a:r>
            <a:r>
              <a:rPr dirty="0"/>
              <a:t>* </a:t>
            </a:r>
            <a:r>
              <a:rPr dirty="0">
                <a:solidFill>
                  <a:srgbClr val="000000"/>
                </a:solidFill>
              </a:rPr>
              <a:t>PI</a:t>
            </a:r>
            <a:r>
              <a:rPr dirty="0"/>
              <a:t>) {}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 err="1">
                <a:solidFill>
                  <a:srgbClr val="000000"/>
                </a:solidFill>
              </a:rPr>
              <a:t>getRadius</a:t>
            </a:r>
            <a:r>
              <a:rPr dirty="0"/>
              <a:t>() { </a:t>
            </a:r>
            <a:r>
              <a:rPr b="1" dirty="0">
                <a:solidFill>
                  <a:srgbClr val="0000A0"/>
                </a:solidFill>
              </a:rPr>
              <a:t>return this</a:t>
            </a:r>
            <a:r>
              <a:rPr dirty="0"/>
              <a:t>-&gt;</a:t>
            </a:r>
            <a:r>
              <a:rPr dirty="0">
                <a:solidFill>
                  <a:srgbClr val="000000"/>
                </a:solidFill>
              </a:rPr>
              <a:t>radius</a:t>
            </a:r>
            <a:r>
              <a:rPr dirty="0"/>
              <a:t>; } 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 err="1">
                <a:solidFill>
                  <a:srgbClr val="000000"/>
                </a:solidFill>
              </a:rPr>
              <a:t>getArea</a:t>
            </a:r>
            <a:r>
              <a:rPr dirty="0"/>
              <a:t>() { </a:t>
            </a:r>
            <a:r>
              <a:rPr b="1" dirty="0">
                <a:solidFill>
                  <a:srgbClr val="0000A0"/>
                </a:solidFill>
              </a:rPr>
              <a:t>return this</a:t>
            </a:r>
            <a:r>
              <a:rPr dirty="0"/>
              <a:t>-&gt;</a:t>
            </a:r>
            <a:r>
              <a:rPr dirty="0">
                <a:solidFill>
                  <a:srgbClr val="000000"/>
                </a:solidFill>
              </a:rPr>
              <a:t>area</a:t>
            </a:r>
            <a:r>
              <a:rPr dirty="0"/>
              <a:t>; }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b="1" dirty="0">
                <a:solidFill>
                  <a:srgbClr val="0000A0"/>
                </a:solidFill>
              </a:rPr>
              <a:t>void </a:t>
            </a:r>
            <a:r>
              <a:rPr dirty="0" err="1">
                <a:solidFill>
                  <a:srgbClr val="000000"/>
                </a:solidFill>
              </a:rPr>
              <a:t>setRadius</a:t>
            </a:r>
            <a:r>
              <a:rPr dirty="0"/>
              <a:t>(</a:t>
            </a:r>
            <a:r>
              <a:rPr b="1" dirty="0">
                <a:solidFill>
                  <a:srgbClr val="0000A0"/>
                </a:solidFill>
              </a:rPr>
              <a:t>double </a:t>
            </a:r>
            <a:r>
              <a:rPr dirty="0">
                <a:solidFill>
                  <a:srgbClr val="000000"/>
                </a:solidFill>
              </a:rPr>
              <a:t>radius</a:t>
            </a:r>
            <a:r>
              <a:rPr dirty="0"/>
              <a:t>) {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b="1" dirty="0">
                <a:solidFill>
                  <a:srgbClr val="0000A0"/>
                </a:solidFill>
              </a:rPr>
              <a:t>this</a:t>
            </a:r>
            <a:r>
              <a:rPr dirty="0"/>
              <a:t>-&gt;</a:t>
            </a:r>
            <a:r>
              <a:rPr dirty="0">
                <a:solidFill>
                  <a:srgbClr val="000000"/>
                </a:solidFill>
              </a:rPr>
              <a:t>radius </a:t>
            </a:r>
            <a:r>
              <a:rPr dirty="0"/>
              <a:t>= </a:t>
            </a:r>
            <a:r>
              <a:rPr dirty="0">
                <a:solidFill>
                  <a:srgbClr val="000000"/>
                </a:solidFill>
              </a:rPr>
              <a:t>radius</a:t>
            </a:r>
            <a:r>
              <a:rPr dirty="0"/>
              <a:t>;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b="1" dirty="0">
                <a:solidFill>
                  <a:srgbClr val="0000A0"/>
                </a:solidFill>
              </a:rPr>
              <a:t>this</a:t>
            </a:r>
            <a:r>
              <a:rPr dirty="0"/>
              <a:t>-&gt;</a:t>
            </a:r>
            <a:r>
              <a:rPr dirty="0">
                <a:solidFill>
                  <a:srgbClr val="000000"/>
                </a:solidFill>
              </a:rPr>
              <a:t>area </a:t>
            </a:r>
            <a:r>
              <a:rPr dirty="0"/>
              <a:t>= </a:t>
            </a:r>
            <a:r>
              <a:rPr dirty="0">
                <a:solidFill>
                  <a:srgbClr val="000000"/>
                </a:solidFill>
              </a:rPr>
              <a:t>radius </a:t>
            </a:r>
            <a:r>
              <a:rPr dirty="0"/>
              <a:t>* </a:t>
            </a:r>
            <a:r>
              <a:rPr dirty="0">
                <a:solidFill>
                  <a:srgbClr val="000000"/>
                </a:solidFill>
              </a:rPr>
              <a:t>radius </a:t>
            </a:r>
            <a:r>
              <a:rPr dirty="0"/>
              <a:t>* </a:t>
            </a:r>
            <a:r>
              <a:rPr dirty="0">
                <a:solidFill>
                  <a:srgbClr val="000000"/>
                </a:solidFill>
              </a:rPr>
              <a:t>PI</a:t>
            </a:r>
            <a:r>
              <a:rPr dirty="0"/>
              <a:t>;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 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};</a:t>
            </a:r>
          </a:p>
        </p:txBody>
      </p:sp>
      <p:sp>
        <p:nvSpPr>
          <p:cNvPr id="461" name="TextBox 7"/>
          <p:cNvSpPr txBox="1"/>
          <p:nvPr/>
        </p:nvSpPr>
        <p:spPr>
          <a:xfrm>
            <a:off x="7553900" y="1855470"/>
            <a:ext cx="4267201" cy="423428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int </a:t>
            </a:r>
            <a:r>
              <a:rPr b="0">
                <a:solidFill>
                  <a:srgbClr val="000000"/>
                </a:solidFill>
              </a:rPr>
              <a:t>main</a:t>
            </a:r>
            <a:r>
              <a:rPr b="0">
                <a:solidFill>
                  <a:srgbClr val="FF0000"/>
                </a:solidFill>
              </a:rPr>
              <a:t>() {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Circle c</a:t>
            </a:r>
            <a:r>
              <a:t>(</a:t>
            </a:r>
            <a:r>
              <a:rPr>
                <a:solidFill>
                  <a:srgbClr val="F000F0"/>
                </a:solidFill>
              </a:rPr>
              <a:t>10</a:t>
            </a:r>
            <a:r>
              <a:t>);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 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>
                <a:solidFill>
                  <a:srgbClr val="00A000"/>
                </a:solidFill>
              </a:rPr>
              <a:t>cout </a:t>
            </a:r>
            <a:r>
              <a:t>&lt;&lt; </a:t>
            </a:r>
            <a:r>
              <a:rPr>
                <a:solidFill>
                  <a:srgbClr val="000000"/>
                </a:solidFill>
              </a:rPr>
              <a:t>c</a:t>
            </a:r>
            <a:r>
              <a:t>.</a:t>
            </a:r>
            <a:r>
              <a:rPr>
                <a:solidFill>
                  <a:srgbClr val="000000"/>
                </a:solidFill>
              </a:rPr>
              <a:t>getArea</a:t>
            </a:r>
            <a:r>
              <a:t>()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>
                <a:solidFill>
                  <a:srgbClr val="000000"/>
                </a:solidFill>
              </a:rPr>
              <a:t> </a:t>
            </a:r>
            <a:r>
              <a:t>&lt;&lt; </a:t>
            </a:r>
            <a:r>
              <a:rPr b="1">
                <a:solidFill>
                  <a:srgbClr val="00A000"/>
                </a:solidFill>
              </a:rPr>
              <a:t>endl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c</a:t>
            </a:r>
            <a:r>
              <a:t>.</a:t>
            </a:r>
            <a:r>
              <a:rPr>
                <a:solidFill>
                  <a:srgbClr val="000000"/>
                </a:solidFill>
              </a:rPr>
              <a:t>setRadius</a:t>
            </a:r>
            <a:r>
              <a:t>(</a:t>
            </a:r>
            <a:r>
              <a:rPr>
                <a:solidFill>
                  <a:srgbClr val="F000F0"/>
                </a:solidFill>
              </a:rPr>
              <a:t>20</a:t>
            </a:r>
            <a:r>
              <a:t>);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</a:p>
          <a:p>
            <a:pPr>
              <a:lnSpc>
                <a:spcPct val="107000"/>
              </a:lnSpc>
              <a:defRPr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A000"/>
                </a:solidFill>
              </a:rPr>
              <a:t>cout </a:t>
            </a:r>
            <a:r>
              <a:rPr b="0"/>
              <a:t>&lt;&lt; </a:t>
            </a:r>
            <a:r>
              <a:rPr b="0">
                <a:solidFill>
                  <a:srgbClr val="000000"/>
                </a:solidFill>
              </a:rPr>
              <a:t>c</a:t>
            </a:r>
            <a:r>
              <a:rPr b="0"/>
              <a:t>.</a:t>
            </a:r>
            <a:r>
              <a:rPr b="0">
                <a:solidFill>
                  <a:srgbClr val="000000"/>
                </a:solidFill>
              </a:rPr>
              <a:t>getArea</a:t>
            </a:r>
            <a:r>
              <a:rPr b="0"/>
              <a:t>()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>
                <a:solidFill>
                  <a:srgbClr val="000000"/>
                </a:solidFill>
              </a:rPr>
              <a:t> </a:t>
            </a:r>
            <a:r>
              <a:t>&lt;&lt; </a:t>
            </a:r>
            <a:r>
              <a:rPr b="1">
                <a:solidFill>
                  <a:srgbClr val="00A000"/>
                </a:solidFill>
              </a:rPr>
              <a:t>endl</a:t>
            </a:r>
            <a: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</a:p>
          <a:p>
            <a:pPr>
              <a:defRPr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>
                <a:solidFill>
                  <a:srgbClr val="0000A0"/>
                </a:solidFill>
              </a:rPr>
              <a:t>return </a:t>
            </a:r>
            <a:r>
              <a:rPr b="0">
                <a:solidFill>
                  <a:srgbClr val="F000F0"/>
                </a:solidFill>
              </a:rPr>
              <a:t>0</a:t>
            </a:r>
            <a:r>
              <a:rPr>
                <a:solidFill>
                  <a:srgbClr val="0000A0"/>
                </a:solidFill>
              </a:rPr>
              <a:t>;</a:t>
            </a:r>
          </a:p>
          <a:p>
            <a:pPr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  <a:br/>
            <a:br/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Getters and Setters</a:t>
            </a:r>
          </a:p>
        </p:txBody>
      </p:sp>
      <p:sp>
        <p:nvSpPr>
          <p:cNvPr id="464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4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3212" y="742424"/>
            <a:ext cx="3962401" cy="396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998474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t>In C++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t> and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t> mean exactly the same thing, except: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class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by default uses </a:t>
            </a:r>
            <a:r>
              <a:t>private: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at the start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struct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by default uses </a:t>
            </a:r>
            <a:r>
              <a:t>public: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at the start</a:t>
            </a:r>
          </a:p>
          <a:p>
            <a:pPr marL="989683" lvl="1" indent="-380647">
              <a:buClr>
                <a:srgbClr val="234465"/>
              </a:buClr>
              <a:defRPr sz="3100"/>
            </a:pPr>
            <a:r>
              <a:t>i.e.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t> with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t> at the </a:t>
            </a:r>
            <a:br/>
            <a:r>
              <a:t>start is the same as a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t> </a:t>
            </a:r>
          </a:p>
          <a:p>
            <a:pPr>
              <a:buClr>
                <a:srgbClr val="234465"/>
              </a:buClr>
            </a:pPr>
            <a:r>
              <a:t>The C++ community usually prefers class for actual classes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struct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is sometimes used for </a:t>
            </a:r>
            <a:r>
              <a:rPr b="0" i="1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Plain Old Data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(POD) objects </a:t>
            </a:r>
            <a:b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– no constructors, no methods, etc., only public-access fields</a:t>
            </a:r>
          </a:p>
        </p:txBody>
      </p:sp>
      <p:sp>
        <p:nvSpPr>
          <p:cNvPr id="468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C++ struct vs class</a:t>
            </a:r>
          </a:p>
        </p:txBody>
      </p:sp>
      <p:sp>
        <p:nvSpPr>
          <p:cNvPr id="46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70" name="TextBox 6"/>
          <p:cNvSpPr txBox="1"/>
          <p:nvPr/>
        </p:nvSpPr>
        <p:spPr>
          <a:xfrm>
            <a:off x="6987397" y="3016632"/>
            <a:ext cx="1682260" cy="1145895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20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class </a:t>
            </a:r>
            <a:r>
              <a:rPr b="0">
                <a:solidFill>
                  <a:srgbClr val="000000"/>
                </a:solidFill>
              </a:rPr>
              <a:t>C </a:t>
            </a:r>
            <a:r>
              <a:rPr b="0">
                <a:solidFill>
                  <a:srgbClr val="FF0000"/>
                </a:solidFill>
              </a:rPr>
              <a:t>{</a:t>
            </a:r>
          </a:p>
          <a:p>
            <a:pPr>
              <a:lnSpc>
                <a:spcPct val="107000"/>
              </a:lnSpc>
              <a:defRPr sz="20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</a:t>
            </a:r>
            <a:r>
              <a:rPr b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107000"/>
              </a:lnSpc>
              <a:defRPr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  <p:sp>
        <p:nvSpPr>
          <p:cNvPr id="471" name="TextBox 7"/>
          <p:cNvSpPr txBox="1"/>
          <p:nvPr/>
        </p:nvSpPr>
        <p:spPr>
          <a:xfrm>
            <a:off x="8744357" y="3016632"/>
            <a:ext cx="1899141" cy="1145895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20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struct </a:t>
            </a:r>
            <a:r>
              <a:rPr b="0">
                <a:solidFill>
                  <a:srgbClr val="000000"/>
                </a:solidFill>
              </a:rPr>
              <a:t>C </a:t>
            </a:r>
            <a:r>
              <a:rPr b="0">
                <a:solidFill>
                  <a:srgbClr val="FF0000"/>
                </a:solidFill>
              </a:rPr>
              <a:t>{</a:t>
            </a:r>
          </a:p>
          <a:p>
            <a:pPr>
              <a:lnSpc>
                <a:spcPct val="107000"/>
              </a:lnSpc>
              <a:defRPr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1" y="1196124"/>
            <a:ext cx="12152460" cy="5201068"/>
          </a:xfrm>
          <a:prstGeom prst="rect">
            <a:avLst/>
          </a:prstGeom>
        </p:spPr>
        <p:txBody>
          <a:bodyPr/>
          <a:lstStyle/>
          <a:p>
            <a:r>
              <a:t>Typedefs allow shortening code by creating type aliases</a:t>
            </a:r>
          </a:p>
          <a:p>
            <a:r>
              <a:t>Enumerations are types with user-defined values</a:t>
            </a:r>
          </a:p>
          <a:p>
            <a:r>
              <a:t>Objects and Classes represent the real-world </a:t>
            </a:r>
          </a:p>
          <a:p>
            <a:pPr marL="989683" lvl="1" indent="-380647">
              <a:defRPr sz="3100"/>
            </a:pPr>
            <a:r>
              <a:t>A class is a collection of data and operations</a:t>
            </a:r>
          </a:p>
          <a:p>
            <a:pPr marL="989683" lvl="1" indent="-380647">
              <a:defRPr sz="3100"/>
            </a:pPr>
            <a:r>
              <a:t>An object is a particular instance of a class (e.g. variable of a class)</a:t>
            </a:r>
          </a:p>
          <a:p>
            <a:r>
              <a:t>Classes should encapsulate their internal state</a:t>
            </a:r>
          </a:p>
          <a:p>
            <a:pPr marL="989683" lvl="1" indent="-380647">
              <a:defRPr sz="3100"/>
            </a:pPr>
            <a:r>
              <a:t>And provide methods for interaction</a:t>
            </a:r>
          </a:p>
        </p:txBody>
      </p:sp>
      <p:sp>
        <p:nvSpPr>
          <p:cNvPr id="474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774209" y="6445769"/>
            <a:ext cx="217902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4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725173" y="4317524"/>
            <a:ext cx="2253082" cy="243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Special Types</a:t>
            </a:r>
          </a:p>
        </p:txBody>
      </p:sp>
      <p:sp>
        <p:nvSpPr>
          <p:cNvPr id="315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Enumerations, Typedefs</a:t>
            </a:r>
          </a:p>
        </p:txBody>
      </p:sp>
      <p:pic>
        <p:nvPicPr>
          <p:cNvPr id="3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6612" y="381000"/>
            <a:ext cx="3294550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3"/>
          <p:cNvSpPr txBox="1">
            <a:spLocks noGrp="1"/>
          </p:cNvSpPr>
          <p:nvPr>
            <p:ph type="title"/>
          </p:nvPr>
        </p:nvSpPr>
        <p:spPr>
          <a:xfrm>
            <a:off x="188767" y="110723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Softuni Diamond Partners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3"/>
          <p:cNvSpPr txBox="1">
            <a:spLocks noGrp="1"/>
          </p:cNvSpPr>
          <p:nvPr>
            <p:ph type="title"/>
          </p:nvPr>
        </p:nvSpPr>
        <p:spPr>
          <a:xfrm>
            <a:off x="188767" y="110723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Softuni Diamond Partners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r>
              <a:t>Typedefs allow creating aliases for existing types</a:t>
            </a:r>
          </a:p>
          <a:p>
            <a:pPr marL="989683" lvl="1" indent="-380647">
              <a:defRPr sz="3100"/>
            </a:pPr>
            <a:r>
              <a:t>Should be used within the problem's context</a:t>
            </a:r>
          </a:p>
          <a:p>
            <a:pPr marL="989683" lvl="1" indent="-380647">
              <a:defRPr sz="3100"/>
            </a:pPr>
            <a:r>
              <a:t>E.g.: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map&lt;string, vector&lt;int&gt; &gt;</a:t>
            </a:r>
            <a:r>
              <a:rPr>
                <a:solidFill>
                  <a:srgbClr val="FFA000"/>
                </a:solidFill>
              </a:rPr>
              <a:t> </a:t>
            </a:r>
            <a:r>
              <a:t>to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StudentScores</a:t>
            </a:r>
          </a:p>
          <a:p>
            <a:r>
              <a:t>Syntax: like declaring a variable, place </a:t>
            </a:r>
            <a:r>
              <a:rPr sz="32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t> in declaration</a:t>
            </a:r>
          </a:p>
        </p:txBody>
      </p:sp>
      <p:sp>
        <p:nvSpPr>
          <p:cNvPr id="319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Typedefs</a:t>
            </a:r>
          </a:p>
        </p:txBody>
      </p:sp>
      <p:sp>
        <p:nvSpPr>
          <p:cNvPr id="3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840810" y="6445769"/>
            <a:ext cx="151301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21" name="TextBox 5"/>
          <p:cNvSpPr txBox="1"/>
          <p:nvPr/>
        </p:nvSpPr>
        <p:spPr>
          <a:xfrm>
            <a:off x="531812" y="4038600"/>
            <a:ext cx="9982201" cy="1841601"/>
          </a:xfrm>
          <a:prstGeom prst="rect">
            <a:avLst/>
          </a:prstGeom>
          <a:solidFill>
            <a:srgbClr val="ADB4C3">
              <a:alpha val="15000"/>
            </a:srgbClr>
          </a:solidFill>
          <a:ln w="12700">
            <a:solidFill>
              <a:srgbClr val="1A334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7999" tIns="107999" rIns="107999" bIns="107999">
            <a:spAutoFit/>
          </a:bodyPr>
          <a:lstStyle/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typedef </a:t>
            </a:r>
            <a:r>
              <a:rPr>
                <a:solidFill>
                  <a:srgbClr val="00A000"/>
                </a:solidFill>
              </a:rPr>
              <a:t>string </a:t>
            </a:r>
            <a:r>
              <a:rPr b="0">
                <a:solidFill>
                  <a:srgbClr val="000000"/>
                </a:solidFill>
              </a:rPr>
              <a:t>TenStrings</a:t>
            </a:r>
            <a:r>
              <a:rPr b="0">
                <a:solidFill>
                  <a:srgbClr val="FF0000"/>
                </a:solidFill>
              </a:rPr>
              <a:t>[</a:t>
            </a:r>
            <a:r>
              <a:rPr b="0">
                <a:solidFill>
                  <a:srgbClr val="F000F0"/>
                </a:solidFill>
              </a:rPr>
              <a:t>10</a:t>
            </a:r>
            <a:r>
              <a:rPr b="0">
                <a:solidFill>
                  <a:srgbClr val="FF0000"/>
                </a:solidFill>
              </a:rPr>
              <a:t>];</a:t>
            </a:r>
          </a:p>
          <a:p>
            <a:pPr>
              <a:lnSpc>
                <a:spcPct val="107000"/>
              </a:lnSpc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TenStrings words </a:t>
            </a:r>
            <a:r>
              <a:rPr>
                <a:solidFill>
                  <a:srgbClr val="FF0000"/>
                </a:solidFill>
              </a:rPr>
              <a:t>= {</a:t>
            </a:r>
            <a:r>
              <a:rPr>
                <a:solidFill>
                  <a:srgbClr val="0000FF"/>
                </a:solidFill>
              </a:rPr>
              <a:t>"the"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"quick"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"brown"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"fox"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"jumps"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"over"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"the"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"lazy"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"dog"</a:t>
            </a:r>
            <a:r>
              <a:rPr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"!"</a:t>
            </a:r>
            <a:r>
              <a:rPr>
                <a:solidFill>
                  <a:srgbClr val="FF0000"/>
                </a:solidFill>
              </a:rPr>
              <a:t>}</a:t>
            </a:r>
          </a:p>
          <a:p>
            <a:pPr>
              <a:lnSpc>
                <a:spcPct val="107000"/>
              </a:lnSpc>
              <a:defRPr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07000"/>
              </a:lnSpc>
              <a:defRPr sz="1800" b="1">
                <a:solidFill>
                  <a:srgbClr val="0000A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typedef </a:t>
            </a:r>
            <a:r>
              <a:rPr>
                <a:solidFill>
                  <a:srgbClr val="00A000"/>
                </a:solidFill>
              </a:rPr>
              <a:t>map</a:t>
            </a:r>
            <a:r>
              <a:rPr b="0">
                <a:solidFill>
                  <a:srgbClr val="FF0000"/>
                </a:solidFill>
              </a:rPr>
              <a:t>&lt;</a:t>
            </a:r>
            <a:r>
              <a:rPr>
                <a:solidFill>
                  <a:srgbClr val="00A000"/>
                </a:solidFill>
              </a:rPr>
              <a:t>string</a:t>
            </a:r>
            <a:r>
              <a:rPr b="0">
                <a:solidFill>
                  <a:srgbClr val="FF0000"/>
                </a:solidFill>
              </a:rPr>
              <a:t>, </a:t>
            </a:r>
            <a:r>
              <a:rPr>
                <a:solidFill>
                  <a:srgbClr val="00A000"/>
                </a:solidFill>
              </a:rPr>
              <a:t>vector</a:t>
            </a:r>
            <a:r>
              <a:rPr b="0">
                <a:solidFill>
                  <a:srgbClr val="FF0000"/>
                </a:solidFill>
              </a:rPr>
              <a:t>&lt;</a:t>
            </a:r>
            <a:r>
              <a:t>int</a:t>
            </a:r>
            <a:r>
              <a:rPr b="0">
                <a:solidFill>
                  <a:srgbClr val="FF0000"/>
                </a:solidFill>
              </a:rPr>
              <a:t>&gt; &gt; </a:t>
            </a:r>
            <a:r>
              <a:rPr b="0">
                <a:solidFill>
                  <a:srgbClr val="000000"/>
                </a:solidFill>
              </a:rPr>
              <a:t>StudentScores</a:t>
            </a:r>
            <a:r>
              <a:rPr b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7000"/>
              </a:lnSpc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StudentScores judgeAssignment2Scores</a:t>
            </a:r>
            <a:r>
              <a:rPr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build="p" bldLvl="5" animBg="1" advAuto="0"/>
      <p:bldP spid="321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181529">
              <a:spcBef>
                <a:spcPts val="500"/>
              </a:spcBef>
              <a:defRPr sz="4656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typedef</a:t>
            </a:r>
          </a:p>
        </p:txBody>
      </p:sp>
      <p:sp>
        <p:nvSpPr>
          <p:cNvPr id="324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3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9862" y="650630"/>
            <a:ext cx="4229101" cy="4001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3"/>
                  <a:pt x="4835" y="21600"/>
                  <a:pt x="10800" y="21600"/>
                </a:cubicBezTo>
                <a:cubicBezTo>
                  <a:pt x="16765" y="21600"/>
                  <a:pt x="21600" y="16763"/>
                  <a:pt x="21600" y="10799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815020" cy="5201068"/>
          </a:xfrm>
          <a:prstGeom prst="rect">
            <a:avLst/>
          </a:prstGeom>
        </p:spPr>
        <p:txBody>
          <a:bodyPr/>
          <a:lstStyle/>
          <a:p>
            <a:r>
              <a:t>Enumerations contain a fixed list of special constant values </a:t>
            </a:r>
          </a:p>
          <a:p>
            <a:pPr marL="989683" lvl="1" indent="-380647">
              <a:defRPr sz="3100"/>
            </a:pPr>
            <a:r>
              <a:t>i.e. all possible values are known and can be written in code</a:t>
            </a:r>
          </a:p>
          <a:p>
            <a:pPr marL="989683" lvl="1" indent="-380647">
              <a:defRPr sz="3100"/>
            </a:pPr>
            <a:r>
              <a:t>Have some semantic meaning in the real world</a:t>
            </a:r>
          </a:p>
          <a:p>
            <a:r>
              <a:t>E.g. standard colors – red, green, blue, yellow, orange, etc.</a:t>
            </a:r>
          </a:p>
          <a:p>
            <a:r>
              <a:t>E.g. currencies – USD, BGN, GBP, etc.</a:t>
            </a:r>
          </a:p>
          <a:p>
            <a:r>
              <a:t>E.g. automobile fuel type – Petrol, Diesel, Electricity</a:t>
            </a:r>
          </a:p>
        </p:txBody>
      </p:sp>
      <p:sp>
        <p:nvSpPr>
          <p:cNvPr id="328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Enumerations</a:t>
            </a:r>
          </a:p>
        </p:txBody>
      </p:sp>
      <p:sp>
        <p:nvSpPr>
          <p:cNvPr id="32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840810" y="6445769"/>
            <a:ext cx="151301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0352" y="1196124"/>
            <a:ext cx="11998474" cy="520106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234465"/>
              </a:buClr>
            </a:pPr>
            <a:r>
              <a:t>C++ has two enumeration types –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t> and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b="1">
                <a:solidFill>
                  <a:srgbClr val="1A334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</a:p>
          <a:p>
            <a:pPr>
              <a:buClr>
                <a:srgbClr val="234465"/>
              </a:buClr>
              <a:def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enum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 defines a list of named constant integers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enum color {red, blue, pink};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</a:t>
            </a:r>
            <a:br>
              <a:rPr b="0">
                <a:latin typeface="+mj-lt"/>
                <a:ea typeface="+mj-ea"/>
                <a:cs typeface="+mj-cs"/>
                <a:sym typeface="Calibri"/>
              </a:rPr>
            </a:br>
            <a:r>
              <a:t>color eyeColor = blue;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same as </a:t>
            </a:r>
            <a:r>
              <a:t>color eyeColor = 1; </a:t>
            </a:r>
          </a:p>
          <a:p>
            <a:pPr>
              <a:buClr>
                <a:srgbClr val="234465"/>
              </a:buClr>
              <a:defRPr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enum class</a:t>
            </a:r>
            <a:r>
              <a:rPr b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in C++11 defines a new data type</a:t>
            </a:r>
          </a:p>
          <a:p>
            <a:pPr marL="989683" lvl="1" indent="-380647">
              <a:buClr>
                <a:srgbClr val="234465"/>
              </a:buClr>
              <a:defRPr sz="3100" b="1">
                <a:solidFill>
                  <a:srgbClr val="FFA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enum class Color {red, blue, pink}; </a:t>
            </a:r>
            <a:br/>
            <a:r>
              <a:t>Color eyeColor = Color::blue;</a:t>
            </a:r>
            <a:br/>
            <a:r>
              <a:rPr strike="sngStrike"/>
              <a:t>Color eyeColor = 1</a:t>
            </a:r>
            <a:r>
              <a:rPr b="0" strike="sngStrike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b="0">
                <a:solidFill>
                  <a:srgbClr val="234465"/>
                </a:solidFill>
                <a:latin typeface="+mj-lt"/>
                <a:ea typeface="+mj-ea"/>
                <a:cs typeface="+mj-cs"/>
                <a:sym typeface="Calibri"/>
              </a:rPr>
              <a:t>– invalid, compile time error</a:t>
            </a:r>
          </a:p>
        </p:txBody>
      </p:sp>
      <p:sp>
        <p:nvSpPr>
          <p:cNvPr id="332" name="Title 3"/>
          <p:cNvSpPr txBox="1">
            <a:spLocks noGrp="1"/>
          </p:cNvSpPr>
          <p:nvPr>
            <p:ph type="title"/>
          </p:nvPr>
        </p:nvSpPr>
        <p:spPr>
          <a:xfrm>
            <a:off x="190355" y="100750"/>
            <a:ext cx="9503573" cy="882654"/>
          </a:xfrm>
          <a:prstGeom prst="rect">
            <a:avLst/>
          </a:prstGeom>
        </p:spPr>
        <p:txBody>
          <a:bodyPr/>
          <a:lstStyle/>
          <a:p>
            <a:r>
              <a:t>C++ Enumerations</a:t>
            </a:r>
          </a:p>
        </p:txBody>
      </p:sp>
      <p:sp>
        <p:nvSpPr>
          <p:cNvPr id="3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11840810" y="6445769"/>
            <a:ext cx="151301" cy="2117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14948" y="4704824"/>
            <a:ext cx="10958929" cy="76808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defTabSz="1084084">
              <a:spcBef>
                <a:spcPts val="500"/>
              </a:spcBef>
              <a:defRPr sz="4717"/>
            </a:lvl1pPr>
          </a:lstStyle>
          <a:p>
            <a:r>
              <a:t>Enumerations</a:t>
            </a:r>
          </a:p>
        </p:txBody>
      </p:sp>
      <p:sp>
        <p:nvSpPr>
          <p:cNvPr id="336" name="Text Placeholder 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marL="0" indent="0" algn="ctr" defTabSz="913553">
              <a:spcBef>
                <a:spcPts val="400"/>
              </a:spcBef>
              <a:buSzTx/>
              <a:buNone/>
              <a:defRPr sz="2925" b="1">
                <a:solidFill>
                  <a:srgbClr val="FFA000"/>
                </a:solidFill>
              </a:defRPr>
            </a:lvl1pPr>
          </a:lstStyle>
          <a:p>
            <a:r>
              <a:t>LIVE DEMO</a:t>
            </a:r>
          </a:p>
        </p:txBody>
      </p:sp>
      <p:pic>
        <p:nvPicPr>
          <p:cNvPr id="33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8912" y="685800"/>
            <a:ext cx="4191001" cy="392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SoftUni3_1">
  <a:themeElements>
    <a:clrScheme name="1_SoftUni3_1">
      <a:dk1>
        <a:srgbClr val="234465"/>
      </a:dk1>
      <a:lt1>
        <a:srgbClr val="FFFFFF"/>
      </a:lt1>
      <a:dk2>
        <a:srgbClr val="A7A7A7"/>
      </a:dk2>
      <a:lt2>
        <a:srgbClr val="535353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0000FF"/>
      </a:hlink>
      <a:folHlink>
        <a:srgbClr val="FF00FF"/>
      </a:folHlink>
    </a:clrScheme>
    <a:fontScheme name="1_SoftUni3_1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SoftUni3_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A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3446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7999" tIns="107999" rIns="107999" bIns="107999" numCol="1" spcCol="38100" rtlCol="0" anchor="t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3446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oftUni3_1">
  <a:themeElements>
    <a:clrScheme name="1_SoftUni3_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0000FF"/>
      </a:hlink>
      <a:folHlink>
        <a:srgbClr val="FF00FF"/>
      </a:folHlink>
    </a:clrScheme>
    <a:fontScheme name="1_SoftUni3_1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SoftUni3_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A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3446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7999" tIns="107999" rIns="107999" bIns="107999" numCol="1" spcCol="38100" rtlCol="0" anchor="t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3446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1811</Words>
  <Application>Microsoft Office PowerPoint</Application>
  <PresentationFormat>Custom</PresentationFormat>
  <Paragraphs>355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Consolas</vt:lpstr>
      <vt:lpstr>Courier New</vt:lpstr>
      <vt:lpstr>Wingdings</vt:lpstr>
      <vt:lpstr>1_SoftUni3_1</vt:lpstr>
      <vt:lpstr>Classes and Objects</vt:lpstr>
      <vt:lpstr>Table of Contents</vt:lpstr>
      <vt:lpstr>Questions</vt:lpstr>
      <vt:lpstr>PowerPoint Presentation</vt:lpstr>
      <vt:lpstr>Typedefs</vt:lpstr>
      <vt:lpstr>PowerPoint Presentation</vt:lpstr>
      <vt:lpstr>Enumerations</vt:lpstr>
      <vt:lpstr>C++ Enumerations</vt:lpstr>
      <vt:lpstr>PowerPoint Presentation</vt:lpstr>
      <vt:lpstr>PowerPoint Presentation</vt:lpstr>
      <vt:lpstr>Representing the Real World in Code</vt:lpstr>
      <vt:lpstr>Representing the Real World in Code</vt:lpstr>
      <vt:lpstr>PowerPoint Presentation</vt:lpstr>
      <vt:lpstr>Classes and Objects in C++</vt:lpstr>
      <vt:lpstr>Defining C++ Classes</vt:lpstr>
      <vt:lpstr>Defining C++ Classes – Example</vt:lpstr>
      <vt:lpstr>PowerPoint Presentation</vt:lpstr>
      <vt:lpstr>Using C++ Objects</vt:lpstr>
      <vt:lpstr>Using C++ Objects – Example</vt:lpstr>
      <vt:lpstr>PowerPoint Presentation</vt:lpstr>
      <vt:lpstr>C++ Simple Constructors</vt:lpstr>
      <vt:lpstr>C++ Constructors – Calling</vt:lpstr>
      <vt:lpstr>PowerPoint Presentation</vt:lpstr>
      <vt:lpstr>The this Pointer</vt:lpstr>
      <vt:lpstr>PowerPoint Presentation</vt:lpstr>
      <vt:lpstr>C++ Constructor Initializer List</vt:lpstr>
      <vt:lpstr>PowerPoint Presentation</vt:lpstr>
      <vt:lpstr>Methods</vt:lpstr>
      <vt:lpstr>Methods – Example</vt:lpstr>
      <vt:lpstr>PowerPoint Presentation</vt:lpstr>
      <vt:lpstr>Encapsulation</vt:lpstr>
      <vt:lpstr>Encapsulation</vt:lpstr>
      <vt:lpstr>Encapsulation in C++ – public &amp; private</vt:lpstr>
      <vt:lpstr>Adding Encapsulation in C++</vt:lpstr>
      <vt:lpstr>Encapsulation – Getters and Setters</vt:lpstr>
      <vt:lpstr>Encapsulation with Getters &amp; Setters</vt:lpstr>
      <vt:lpstr>PowerPoint Presentation</vt:lpstr>
      <vt:lpstr>C++ struct vs class</vt:lpstr>
      <vt:lpstr>Summary</vt:lpstr>
      <vt:lpstr>PowerPoint Presentation</vt:lpstr>
      <vt:lpstr>Softuni Diamond Partners</vt:lpstr>
      <vt:lpstr>Softuni Diamond Partners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Objects</dc:title>
  <cp:lastModifiedBy>Pavel Ivanov</cp:lastModifiedBy>
  <cp:revision>2</cp:revision>
  <dcterms:modified xsi:type="dcterms:W3CDTF">2019-01-05T17:01:59Z</dcterms:modified>
</cp:coreProperties>
</file>